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325" r:id="rId2"/>
    <p:sldId id="326" r:id="rId3"/>
    <p:sldId id="335" r:id="rId4"/>
    <p:sldId id="327" r:id="rId5"/>
    <p:sldId id="259" r:id="rId6"/>
    <p:sldId id="260" r:id="rId7"/>
    <p:sldId id="262" r:id="rId8"/>
    <p:sldId id="268" r:id="rId9"/>
    <p:sldId id="269" r:id="rId10"/>
    <p:sldId id="270" r:id="rId11"/>
    <p:sldId id="271" r:id="rId12"/>
    <p:sldId id="272" r:id="rId13"/>
    <p:sldId id="273" r:id="rId14"/>
    <p:sldId id="274" r:id="rId15"/>
    <p:sldId id="275" r:id="rId16"/>
    <p:sldId id="276" r:id="rId17"/>
    <p:sldId id="328" r:id="rId18"/>
    <p:sldId id="329" r:id="rId19"/>
    <p:sldId id="330" r:id="rId20"/>
    <p:sldId id="331" r:id="rId21"/>
    <p:sldId id="332" r:id="rId22"/>
    <p:sldId id="333" r:id="rId23"/>
    <p:sldId id="33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3683"/>
    <a:srgbClr val="003D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850" autoAdjust="0"/>
    <p:restoredTop sz="94660"/>
  </p:normalViewPr>
  <p:slideViewPr>
    <p:cSldViewPr snapToGrid="0">
      <p:cViewPr varScale="1">
        <p:scale>
          <a:sx n="116" d="100"/>
          <a:sy n="116" d="100"/>
        </p:scale>
        <p:origin x="102" y="4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8E537B-A679-784B-8120-65ABAC6115A9}" type="datetimeFigureOut">
              <a:rPr lang="en-US" smtClean="0"/>
              <a:t>10/25/2021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57E0C8-BFC0-8E42-8F18-E5E678C795CA}" type="slidenum">
              <a:rPr lang="en-US" smtClean="0"/>
              <a:t>‹#›</a:t>
            </a:fld>
            <a:endParaRPr lang="en-US" dirty="0"/>
          </a:p>
        </p:txBody>
      </p:sp>
    </p:spTree>
    <p:extLst>
      <p:ext uri="{BB962C8B-B14F-4D97-AF65-F5344CB8AC3E}">
        <p14:creationId xmlns:p14="http://schemas.microsoft.com/office/powerpoint/2010/main" val="76914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57E0C8-BFC0-8E42-8F18-E5E678C795CA}" type="slidenum">
              <a:rPr lang="en-US" smtClean="0"/>
              <a:t>1</a:t>
            </a:fld>
            <a:endParaRPr lang="en-US" dirty="0"/>
          </a:p>
        </p:txBody>
      </p:sp>
    </p:spTree>
    <p:extLst>
      <p:ext uri="{BB962C8B-B14F-4D97-AF65-F5344CB8AC3E}">
        <p14:creationId xmlns:p14="http://schemas.microsoft.com/office/powerpoint/2010/main" val="7657732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793875"/>
            <a:ext cx="5629275" cy="2387600"/>
          </a:xfrm>
          <a:prstGeom prst="rect">
            <a:avLst/>
          </a:prstGeom>
        </p:spPr>
        <p:txBody>
          <a:bodyPr anchor="b"/>
          <a:lstStyle>
            <a:lvl1pPr algn="l">
              <a:defRPr sz="6000" b="1">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685800" y="4273550"/>
            <a:ext cx="6858000" cy="1655762"/>
          </a:xfrm>
        </p:spPr>
        <p:txBody>
          <a:bodyPr/>
          <a:lstStyle>
            <a:lvl1pPr marL="0" indent="0" algn="l">
              <a:buNone/>
              <a:defRPr sz="2400">
                <a:solidFill>
                  <a:srgbClr val="90368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569468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4314825"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25/10/2021</a:t>
            </a:fld>
            <a:endParaRPr lang="en-GB"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2221872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25/10/2021</a:t>
            </a:fld>
            <a:endParaRPr lang="en-GB"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2889774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4314825" cy="1325563"/>
          </a:xfrm>
          <a:prstGeom prst="rect">
            <a:avLst/>
          </a:prstGeom>
        </p:spPr>
        <p:txBody>
          <a:bodyPr/>
          <a:lstStyle>
            <a:lvl1pPr>
              <a:defRPr b="1">
                <a:solidFill>
                  <a:schemeClr val="accent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25/10/2021</a:t>
            </a:fld>
            <a:endParaRPr lang="en-GB"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3722468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25/10/2021</a:t>
            </a:fld>
            <a:endParaRPr lang="en-GB"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896799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4314825"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25/10/2021</a:t>
            </a:fld>
            <a:endParaRPr lang="en-GB"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3680960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25/10/2021</a:t>
            </a:fld>
            <a:endParaRPr lang="en-GB" dirty="0"/>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2117405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4314825"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25/10/2021</a:t>
            </a:fld>
            <a:endParaRPr lang="en-GB" dirty="0"/>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367418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25/10/2021</a:t>
            </a:fld>
            <a:endParaRPr lang="en-GB" dirty="0"/>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3820461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25/10/2021</a:t>
            </a:fld>
            <a:endParaRPr lang="en-GB"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17937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25/10/2021</a:t>
            </a:fld>
            <a:endParaRPr lang="en-GB"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2055445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1825625"/>
            <a:ext cx="45720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824177" y="365126"/>
            <a:ext cx="989389" cy="1137138"/>
          </a:xfrm>
          <a:prstGeom prst="rect">
            <a:avLst/>
          </a:prstGeom>
        </p:spPr>
      </p:pic>
      <p:sp>
        <p:nvSpPr>
          <p:cNvPr id="7" name="Title Placeholder 6"/>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4158143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ADOPTION AND MAINTENANCE OF HIGHWAYS</a:t>
            </a:r>
          </a:p>
        </p:txBody>
      </p:sp>
      <p:sp>
        <p:nvSpPr>
          <p:cNvPr id="3" name="Subtitle 2"/>
          <p:cNvSpPr>
            <a:spLocks noGrp="1"/>
          </p:cNvSpPr>
          <p:nvPr>
            <p:ph type="subTitle" idx="1"/>
          </p:nvPr>
        </p:nvSpPr>
        <p:spPr/>
        <p:txBody>
          <a:bodyPr/>
          <a:lstStyle/>
          <a:p>
            <a:endParaRPr lang="en-GB" b="1" dirty="0">
              <a:latin typeface="+mj-lt"/>
            </a:endParaRPr>
          </a:p>
          <a:p>
            <a:endParaRPr lang="en-GB" b="1" dirty="0">
              <a:latin typeface="+mj-lt"/>
            </a:endParaRPr>
          </a:p>
        </p:txBody>
      </p:sp>
    </p:spTree>
    <p:extLst>
      <p:ext uri="{BB962C8B-B14F-4D97-AF65-F5344CB8AC3E}">
        <p14:creationId xmlns:p14="http://schemas.microsoft.com/office/powerpoint/2010/main" val="1584533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Section 37 Adoption</a:t>
            </a:r>
          </a:p>
        </p:txBody>
      </p:sp>
      <p:sp>
        <p:nvSpPr>
          <p:cNvPr id="3" name="Content Placeholder 2"/>
          <p:cNvSpPr>
            <a:spLocks noGrp="1"/>
          </p:cNvSpPr>
          <p:nvPr>
            <p:ph idx="1"/>
          </p:nvPr>
        </p:nvSpPr>
        <p:spPr>
          <a:xfrm>
            <a:off x="628649" y="1825625"/>
            <a:ext cx="7686675" cy="3660775"/>
          </a:xfrm>
        </p:spPr>
        <p:txBody>
          <a:bodyPr>
            <a:normAutofit fontScale="92500" lnSpcReduction="20000"/>
          </a:bodyPr>
          <a:lstStyle/>
          <a:p>
            <a:pPr marL="0" indent="0" algn="just">
              <a:lnSpc>
                <a:spcPct val="110000"/>
              </a:lnSpc>
              <a:buNone/>
            </a:pPr>
            <a:r>
              <a:rPr lang="en-GB" sz="4000" baseline="30000" dirty="0"/>
              <a:t>S.37(1):</a:t>
            </a:r>
          </a:p>
          <a:p>
            <a:pPr marL="0" indent="0" algn="just">
              <a:lnSpc>
                <a:spcPct val="110000"/>
              </a:lnSpc>
              <a:buNone/>
            </a:pPr>
            <a:r>
              <a:rPr lang="en-GB" sz="4000" baseline="30000" dirty="0"/>
              <a:t>“A person who proposes to dedicate a way as a highway and who desires that the proposed highway shall become maintainable at the public expense by virtue of this section shall give notice of the proposal, not less than 3 months before the date of the proposed dedication, to the council who would, if the way were a highway, be the highway authority therefor, describing the location and width of the proposed highway and the nature of the proposed dedication.”</a:t>
            </a:r>
          </a:p>
          <a:p>
            <a:pPr marL="0" indent="0" algn="just">
              <a:lnSpc>
                <a:spcPct val="110000"/>
              </a:lnSpc>
              <a:buNone/>
            </a:pPr>
            <a:endParaRPr lang="en-GB" sz="4000" baseline="30000" dirty="0"/>
          </a:p>
          <a:p>
            <a:pPr marL="0" indent="0" algn="just">
              <a:lnSpc>
                <a:spcPct val="110000"/>
              </a:lnSpc>
              <a:buNone/>
            </a:pPr>
            <a:endParaRPr lang="en-GB" sz="4000" baseline="30000" dirty="0"/>
          </a:p>
          <a:p>
            <a:pPr marL="0" indent="0" algn="ctr">
              <a:lnSpc>
                <a:spcPct val="110000"/>
              </a:lnSpc>
              <a:buNone/>
            </a:pPr>
            <a:endParaRPr lang="en-GB" sz="4000" baseline="30000" dirty="0"/>
          </a:p>
          <a:p>
            <a:pPr marL="0" indent="0" algn="ctr">
              <a:lnSpc>
                <a:spcPct val="110000"/>
              </a:lnSpc>
              <a:buNone/>
            </a:pPr>
            <a:endParaRPr lang="en-GB" sz="4000" baseline="30000" dirty="0"/>
          </a:p>
          <a:p>
            <a:pPr marL="0" indent="0">
              <a:lnSpc>
                <a:spcPct val="110000"/>
              </a:lnSpc>
              <a:buNone/>
            </a:pPr>
            <a:endParaRPr lang="en-GB" sz="3200" baseline="30000" dirty="0"/>
          </a:p>
          <a:p>
            <a:pPr marL="0" indent="0">
              <a:lnSpc>
                <a:spcPct val="110000"/>
              </a:lnSpc>
              <a:buNone/>
            </a:pPr>
            <a:endParaRPr lang="en-GB" sz="3200" baseline="30000" dirty="0"/>
          </a:p>
          <a:p>
            <a:pPr marL="0" indent="0">
              <a:lnSpc>
                <a:spcPct val="110000"/>
              </a:lnSpc>
              <a:buNone/>
            </a:pPr>
            <a:endParaRPr lang="en-GB" sz="3200" baseline="30000" dirty="0"/>
          </a:p>
          <a:p>
            <a:endParaRPr lang="en-GB" baseline="30000" dirty="0"/>
          </a:p>
          <a:p>
            <a:endParaRPr lang="en-GB" baseline="30000" dirty="0"/>
          </a:p>
        </p:txBody>
      </p:sp>
    </p:spTree>
    <p:extLst>
      <p:ext uri="{BB962C8B-B14F-4D97-AF65-F5344CB8AC3E}">
        <p14:creationId xmlns:p14="http://schemas.microsoft.com/office/powerpoint/2010/main" val="217213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Section 37 Adoption</a:t>
            </a:r>
          </a:p>
        </p:txBody>
      </p:sp>
      <p:sp>
        <p:nvSpPr>
          <p:cNvPr id="3" name="Content Placeholder 2"/>
          <p:cNvSpPr>
            <a:spLocks noGrp="1"/>
          </p:cNvSpPr>
          <p:nvPr>
            <p:ph idx="1"/>
          </p:nvPr>
        </p:nvSpPr>
        <p:spPr>
          <a:xfrm>
            <a:off x="628649" y="1825625"/>
            <a:ext cx="7686675" cy="3660775"/>
          </a:xfrm>
        </p:spPr>
        <p:txBody>
          <a:bodyPr>
            <a:normAutofit lnSpcReduction="10000"/>
          </a:bodyPr>
          <a:lstStyle/>
          <a:p>
            <a:pPr algn="just">
              <a:lnSpc>
                <a:spcPct val="110000"/>
              </a:lnSpc>
            </a:pPr>
            <a:r>
              <a:rPr lang="en-GB" sz="4000" baseline="30000" dirty="0"/>
              <a:t>Notification procedure.</a:t>
            </a:r>
          </a:p>
          <a:p>
            <a:pPr algn="just">
              <a:lnSpc>
                <a:spcPct val="110000"/>
              </a:lnSpc>
            </a:pPr>
            <a:r>
              <a:rPr lang="en-GB" sz="4000" baseline="30000" dirty="0"/>
              <a:t>Capacity to dedicate.</a:t>
            </a:r>
          </a:p>
          <a:p>
            <a:pPr algn="just">
              <a:lnSpc>
                <a:spcPct val="110000"/>
              </a:lnSpc>
            </a:pPr>
            <a:r>
              <a:rPr lang="en-GB" sz="4000" baseline="30000" dirty="0"/>
              <a:t>HA able to object on ground “not of sufficient utility to public”.</a:t>
            </a:r>
          </a:p>
          <a:p>
            <a:pPr algn="just">
              <a:lnSpc>
                <a:spcPct val="110000"/>
              </a:lnSpc>
            </a:pPr>
            <a:r>
              <a:rPr lang="en-GB" sz="4000" baseline="30000" dirty="0"/>
              <a:t>Certification requirement.</a:t>
            </a:r>
          </a:p>
          <a:p>
            <a:pPr algn="just">
              <a:lnSpc>
                <a:spcPct val="110000"/>
              </a:lnSpc>
            </a:pPr>
            <a:r>
              <a:rPr lang="en-GB" sz="4000" baseline="30000" dirty="0"/>
              <a:t>Commuted sum cannot be required.</a:t>
            </a:r>
          </a:p>
          <a:p>
            <a:pPr algn="just">
              <a:lnSpc>
                <a:spcPct val="110000"/>
              </a:lnSpc>
            </a:pPr>
            <a:r>
              <a:rPr lang="en-GB" sz="4000" baseline="30000" dirty="0"/>
              <a:t>Uncertainty and delay implications.</a:t>
            </a:r>
          </a:p>
          <a:p>
            <a:pPr marL="0" indent="0" algn="just">
              <a:lnSpc>
                <a:spcPct val="110000"/>
              </a:lnSpc>
              <a:buNone/>
            </a:pPr>
            <a:endParaRPr lang="en-GB" sz="4000" baseline="30000" dirty="0"/>
          </a:p>
          <a:p>
            <a:pPr marL="0" indent="0" algn="just">
              <a:lnSpc>
                <a:spcPct val="110000"/>
              </a:lnSpc>
              <a:buNone/>
            </a:pPr>
            <a:endParaRPr lang="en-GB" sz="4000" baseline="30000" dirty="0"/>
          </a:p>
          <a:p>
            <a:pPr marL="0" indent="0" algn="ctr">
              <a:lnSpc>
                <a:spcPct val="110000"/>
              </a:lnSpc>
              <a:buNone/>
            </a:pPr>
            <a:endParaRPr lang="en-GB" sz="4000" baseline="30000" dirty="0"/>
          </a:p>
          <a:p>
            <a:pPr marL="0" indent="0" algn="ctr">
              <a:lnSpc>
                <a:spcPct val="110000"/>
              </a:lnSpc>
              <a:buNone/>
            </a:pPr>
            <a:endParaRPr lang="en-GB" sz="4000" baseline="30000" dirty="0"/>
          </a:p>
          <a:p>
            <a:pPr marL="0" indent="0">
              <a:lnSpc>
                <a:spcPct val="110000"/>
              </a:lnSpc>
              <a:buNone/>
            </a:pPr>
            <a:endParaRPr lang="en-GB" sz="3200" baseline="30000" dirty="0"/>
          </a:p>
          <a:p>
            <a:pPr marL="0" indent="0">
              <a:lnSpc>
                <a:spcPct val="110000"/>
              </a:lnSpc>
              <a:buNone/>
            </a:pPr>
            <a:endParaRPr lang="en-GB" sz="3200" baseline="30000" dirty="0"/>
          </a:p>
          <a:p>
            <a:pPr marL="0" indent="0">
              <a:lnSpc>
                <a:spcPct val="110000"/>
              </a:lnSpc>
              <a:buNone/>
            </a:pPr>
            <a:endParaRPr lang="en-GB" sz="3200" baseline="30000" dirty="0"/>
          </a:p>
          <a:p>
            <a:endParaRPr lang="en-GB" baseline="30000" dirty="0"/>
          </a:p>
          <a:p>
            <a:endParaRPr lang="en-GB" baseline="30000" dirty="0"/>
          </a:p>
        </p:txBody>
      </p:sp>
    </p:spTree>
    <p:extLst>
      <p:ext uri="{BB962C8B-B14F-4D97-AF65-F5344CB8AC3E}">
        <p14:creationId xmlns:p14="http://schemas.microsoft.com/office/powerpoint/2010/main" val="2206953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Section 228 Adoption</a:t>
            </a:r>
          </a:p>
        </p:txBody>
      </p:sp>
      <p:sp>
        <p:nvSpPr>
          <p:cNvPr id="3" name="Content Placeholder 2"/>
          <p:cNvSpPr>
            <a:spLocks noGrp="1"/>
          </p:cNvSpPr>
          <p:nvPr>
            <p:ph idx="1"/>
          </p:nvPr>
        </p:nvSpPr>
        <p:spPr>
          <a:xfrm>
            <a:off x="628649" y="1825625"/>
            <a:ext cx="7686675" cy="3660775"/>
          </a:xfrm>
        </p:spPr>
        <p:txBody>
          <a:bodyPr>
            <a:normAutofit fontScale="92500" lnSpcReduction="10000"/>
          </a:bodyPr>
          <a:lstStyle/>
          <a:p>
            <a:pPr marL="0" indent="0" algn="just">
              <a:lnSpc>
                <a:spcPct val="110000"/>
              </a:lnSpc>
              <a:buNone/>
            </a:pPr>
            <a:r>
              <a:rPr lang="en-GB" sz="4000" baseline="30000" dirty="0"/>
              <a:t>S.228(1):</a:t>
            </a:r>
          </a:p>
          <a:p>
            <a:pPr marL="0" indent="0" algn="just">
              <a:lnSpc>
                <a:spcPct val="110000"/>
              </a:lnSpc>
              <a:buNone/>
            </a:pPr>
            <a:r>
              <a:rPr lang="en-GB" sz="4000" baseline="30000" dirty="0"/>
              <a:t>“When any street works have been executed in a private street, the street works authority may, by notice displayed in a prominent position in the street, declare the street to be a highway which for the purposes of this Act is a highway maintainable at the public expense, and on the expiration of one month from the day on which the notice was first so displayed the street shall, subject to subsections (2) to (4) below, become such a highway.”</a:t>
            </a:r>
          </a:p>
          <a:p>
            <a:pPr marL="0" indent="0" algn="just">
              <a:lnSpc>
                <a:spcPct val="110000"/>
              </a:lnSpc>
              <a:buNone/>
            </a:pPr>
            <a:endParaRPr lang="en-GB" sz="4000" baseline="30000" dirty="0"/>
          </a:p>
          <a:p>
            <a:pPr marL="0" indent="0" algn="just">
              <a:lnSpc>
                <a:spcPct val="110000"/>
              </a:lnSpc>
              <a:buNone/>
            </a:pPr>
            <a:endParaRPr lang="en-GB" sz="4000" baseline="30000" dirty="0"/>
          </a:p>
          <a:p>
            <a:pPr marL="0" indent="0" algn="ctr">
              <a:lnSpc>
                <a:spcPct val="110000"/>
              </a:lnSpc>
              <a:buNone/>
            </a:pPr>
            <a:endParaRPr lang="en-GB" sz="4000" baseline="30000" dirty="0"/>
          </a:p>
          <a:p>
            <a:pPr marL="0" indent="0" algn="ctr">
              <a:lnSpc>
                <a:spcPct val="110000"/>
              </a:lnSpc>
              <a:buNone/>
            </a:pPr>
            <a:endParaRPr lang="en-GB" sz="4000" baseline="30000" dirty="0"/>
          </a:p>
          <a:p>
            <a:pPr marL="0" indent="0">
              <a:lnSpc>
                <a:spcPct val="110000"/>
              </a:lnSpc>
              <a:buNone/>
            </a:pPr>
            <a:endParaRPr lang="en-GB" sz="3200" baseline="30000" dirty="0"/>
          </a:p>
          <a:p>
            <a:pPr marL="0" indent="0">
              <a:lnSpc>
                <a:spcPct val="110000"/>
              </a:lnSpc>
              <a:buNone/>
            </a:pPr>
            <a:endParaRPr lang="en-GB" sz="3200" baseline="30000" dirty="0"/>
          </a:p>
          <a:p>
            <a:pPr marL="0" indent="0">
              <a:lnSpc>
                <a:spcPct val="110000"/>
              </a:lnSpc>
              <a:buNone/>
            </a:pPr>
            <a:endParaRPr lang="en-GB" sz="3200" baseline="30000" dirty="0"/>
          </a:p>
          <a:p>
            <a:endParaRPr lang="en-GB" baseline="30000" dirty="0"/>
          </a:p>
          <a:p>
            <a:endParaRPr lang="en-GB" baseline="30000" dirty="0"/>
          </a:p>
        </p:txBody>
      </p:sp>
    </p:spTree>
    <p:extLst>
      <p:ext uri="{BB962C8B-B14F-4D97-AF65-F5344CB8AC3E}">
        <p14:creationId xmlns:p14="http://schemas.microsoft.com/office/powerpoint/2010/main" val="2769449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Section 228 Adoption</a:t>
            </a:r>
          </a:p>
        </p:txBody>
      </p:sp>
      <p:sp>
        <p:nvSpPr>
          <p:cNvPr id="3" name="Content Placeholder 2"/>
          <p:cNvSpPr>
            <a:spLocks noGrp="1"/>
          </p:cNvSpPr>
          <p:nvPr>
            <p:ph idx="1"/>
          </p:nvPr>
        </p:nvSpPr>
        <p:spPr>
          <a:xfrm>
            <a:off x="628649" y="1825625"/>
            <a:ext cx="7686675" cy="3660775"/>
          </a:xfrm>
        </p:spPr>
        <p:txBody>
          <a:bodyPr>
            <a:normAutofit fontScale="92500" lnSpcReduction="10000"/>
          </a:bodyPr>
          <a:lstStyle/>
          <a:p>
            <a:pPr marL="0" indent="0" algn="just">
              <a:lnSpc>
                <a:spcPct val="110000"/>
              </a:lnSpc>
              <a:buNone/>
            </a:pPr>
            <a:r>
              <a:rPr lang="en-GB" sz="4000" baseline="30000" dirty="0"/>
              <a:t>Street works defined in s.203(3) as:</a:t>
            </a:r>
          </a:p>
          <a:p>
            <a:pPr marL="0" indent="0" algn="just">
              <a:lnSpc>
                <a:spcPct val="110000"/>
              </a:lnSpc>
              <a:buNone/>
            </a:pPr>
            <a:r>
              <a:rPr lang="en-GB" sz="4000" baseline="30000" dirty="0"/>
              <a:t>“any works for the </a:t>
            </a:r>
            <a:r>
              <a:rPr lang="en-GB" sz="4000" baseline="30000" dirty="0" err="1"/>
              <a:t>sewering</a:t>
            </a:r>
            <a:r>
              <a:rPr lang="en-GB" sz="4000" baseline="30000" dirty="0"/>
              <a:t>, levelling, paving, metalling, flagging, channelling and making good of a street, and includes the provision of proper means for lighting a street”.</a:t>
            </a:r>
          </a:p>
          <a:p>
            <a:pPr algn="just">
              <a:lnSpc>
                <a:spcPct val="110000"/>
              </a:lnSpc>
            </a:pPr>
            <a:r>
              <a:rPr lang="en-GB" sz="4000" baseline="30000" dirty="0"/>
              <a:t>Very wide. </a:t>
            </a:r>
          </a:p>
          <a:p>
            <a:pPr algn="just">
              <a:lnSpc>
                <a:spcPct val="110000"/>
              </a:lnSpc>
            </a:pPr>
            <a:r>
              <a:rPr lang="en-GB" sz="4000" baseline="30000" dirty="0"/>
              <a:t>Not required to be carried out by the street works authority.</a:t>
            </a:r>
          </a:p>
          <a:p>
            <a:pPr marL="0" indent="0" algn="just">
              <a:lnSpc>
                <a:spcPct val="110000"/>
              </a:lnSpc>
              <a:buNone/>
            </a:pPr>
            <a:endParaRPr lang="en-GB" sz="4000" baseline="30000" dirty="0"/>
          </a:p>
          <a:p>
            <a:pPr marL="0" indent="0" algn="just">
              <a:lnSpc>
                <a:spcPct val="110000"/>
              </a:lnSpc>
              <a:buNone/>
            </a:pPr>
            <a:endParaRPr lang="en-GB" sz="4000" baseline="30000" dirty="0"/>
          </a:p>
          <a:p>
            <a:pPr marL="0" indent="0" algn="just">
              <a:lnSpc>
                <a:spcPct val="110000"/>
              </a:lnSpc>
              <a:buNone/>
            </a:pPr>
            <a:endParaRPr lang="en-GB" sz="4000" baseline="30000" dirty="0"/>
          </a:p>
          <a:p>
            <a:pPr marL="0" indent="0" algn="ctr">
              <a:lnSpc>
                <a:spcPct val="110000"/>
              </a:lnSpc>
              <a:buNone/>
            </a:pPr>
            <a:endParaRPr lang="en-GB" sz="4000" baseline="30000" dirty="0"/>
          </a:p>
          <a:p>
            <a:pPr marL="0" indent="0" algn="ctr">
              <a:lnSpc>
                <a:spcPct val="110000"/>
              </a:lnSpc>
              <a:buNone/>
            </a:pPr>
            <a:endParaRPr lang="en-GB" sz="4000" baseline="30000" dirty="0"/>
          </a:p>
          <a:p>
            <a:pPr marL="0" indent="0">
              <a:lnSpc>
                <a:spcPct val="110000"/>
              </a:lnSpc>
              <a:buNone/>
            </a:pPr>
            <a:endParaRPr lang="en-GB" sz="3200" baseline="30000" dirty="0"/>
          </a:p>
          <a:p>
            <a:pPr marL="0" indent="0">
              <a:lnSpc>
                <a:spcPct val="110000"/>
              </a:lnSpc>
              <a:buNone/>
            </a:pPr>
            <a:endParaRPr lang="en-GB" sz="3200" baseline="30000" dirty="0"/>
          </a:p>
          <a:p>
            <a:pPr marL="0" indent="0">
              <a:lnSpc>
                <a:spcPct val="110000"/>
              </a:lnSpc>
              <a:buNone/>
            </a:pPr>
            <a:endParaRPr lang="en-GB" sz="3200" baseline="30000" dirty="0"/>
          </a:p>
          <a:p>
            <a:endParaRPr lang="en-GB" baseline="30000" dirty="0"/>
          </a:p>
          <a:p>
            <a:endParaRPr lang="en-GB" baseline="30000" dirty="0"/>
          </a:p>
        </p:txBody>
      </p:sp>
    </p:spTree>
    <p:extLst>
      <p:ext uri="{BB962C8B-B14F-4D97-AF65-F5344CB8AC3E}">
        <p14:creationId xmlns:p14="http://schemas.microsoft.com/office/powerpoint/2010/main" val="1730963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Section 228 Adoption</a:t>
            </a:r>
          </a:p>
        </p:txBody>
      </p:sp>
      <p:sp>
        <p:nvSpPr>
          <p:cNvPr id="3" name="Content Placeholder 2"/>
          <p:cNvSpPr>
            <a:spLocks noGrp="1"/>
          </p:cNvSpPr>
          <p:nvPr>
            <p:ph idx="1"/>
          </p:nvPr>
        </p:nvSpPr>
        <p:spPr>
          <a:xfrm>
            <a:off x="628649" y="1825625"/>
            <a:ext cx="7686675" cy="3660775"/>
          </a:xfrm>
        </p:spPr>
        <p:txBody>
          <a:bodyPr>
            <a:normAutofit/>
          </a:bodyPr>
          <a:lstStyle/>
          <a:p>
            <a:pPr marL="0" indent="0" algn="just">
              <a:lnSpc>
                <a:spcPct val="110000"/>
              </a:lnSpc>
              <a:buNone/>
            </a:pPr>
            <a:endParaRPr lang="en-GB" sz="4000" baseline="30000" dirty="0"/>
          </a:p>
          <a:p>
            <a:pPr marL="0" indent="0" algn="just">
              <a:lnSpc>
                <a:spcPct val="110000"/>
              </a:lnSpc>
              <a:buNone/>
            </a:pPr>
            <a:r>
              <a:rPr lang="en-GB" sz="4000" baseline="30000" dirty="0"/>
              <a:t>Private street defined in s.203(2) as “a street that is not a highway maintainable at the public expense”.</a:t>
            </a:r>
          </a:p>
          <a:p>
            <a:pPr algn="just">
              <a:lnSpc>
                <a:spcPct val="110000"/>
              </a:lnSpc>
            </a:pPr>
            <a:r>
              <a:rPr lang="en-GB" sz="4000" baseline="30000" dirty="0"/>
              <a:t>“Street” is very widely defined.</a:t>
            </a:r>
          </a:p>
          <a:p>
            <a:pPr algn="just">
              <a:lnSpc>
                <a:spcPct val="110000"/>
              </a:lnSpc>
            </a:pPr>
            <a:r>
              <a:rPr lang="en-GB" sz="4000" baseline="30000" dirty="0"/>
              <a:t>BUT street must not have any highway maintainable at the public expense running along it. </a:t>
            </a:r>
          </a:p>
          <a:p>
            <a:pPr marL="0" indent="0" algn="just">
              <a:lnSpc>
                <a:spcPct val="110000"/>
              </a:lnSpc>
              <a:buNone/>
            </a:pPr>
            <a:endParaRPr lang="en-GB" sz="4000" baseline="30000" dirty="0"/>
          </a:p>
          <a:p>
            <a:pPr marL="0" indent="0" algn="just">
              <a:lnSpc>
                <a:spcPct val="110000"/>
              </a:lnSpc>
              <a:buNone/>
            </a:pPr>
            <a:endParaRPr lang="en-GB" sz="4000" baseline="30000" dirty="0"/>
          </a:p>
          <a:p>
            <a:pPr marL="0" indent="0" algn="just">
              <a:lnSpc>
                <a:spcPct val="110000"/>
              </a:lnSpc>
              <a:buNone/>
            </a:pPr>
            <a:endParaRPr lang="en-GB" sz="4000" baseline="30000" dirty="0"/>
          </a:p>
          <a:p>
            <a:pPr marL="0" indent="0" algn="ctr">
              <a:lnSpc>
                <a:spcPct val="110000"/>
              </a:lnSpc>
              <a:buNone/>
            </a:pPr>
            <a:endParaRPr lang="en-GB" sz="4000" baseline="30000" dirty="0"/>
          </a:p>
          <a:p>
            <a:pPr marL="0" indent="0" algn="ctr">
              <a:lnSpc>
                <a:spcPct val="110000"/>
              </a:lnSpc>
              <a:buNone/>
            </a:pPr>
            <a:endParaRPr lang="en-GB" sz="4000" baseline="30000" dirty="0"/>
          </a:p>
          <a:p>
            <a:pPr marL="0" indent="0">
              <a:lnSpc>
                <a:spcPct val="110000"/>
              </a:lnSpc>
              <a:buNone/>
            </a:pPr>
            <a:endParaRPr lang="en-GB" sz="3200" baseline="30000" dirty="0"/>
          </a:p>
          <a:p>
            <a:pPr marL="0" indent="0">
              <a:lnSpc>
                <a:spcPct val="110000"/>
              </a:lnSpc>
              <a:buNone/>
            </a:pPr>
            <a:endParaRPr lang="en-GB" sz="3200" baseline="30000" dirty="0"/>
          </a:p>
          <a:p>
            <a:pPr marL="0" indent="0">
              <a:lnSpc>
                <a:spcPct val="110000"/>
              </a:lnSpc>
              <a:buNone/>
            </a:pPr>
            <a:endParaRPr lang="en-GB" sz="3200" baseline="30000" dirty="0"/>
          </a:p>
          <a:p>
            <a:endParaRPr lang="en-GB" baseline="30000" dirty="0"/>
          </a:p>
          <a:p>
            <a:endParaRPr lang="en-GB" baseline="30000" dirty="0"/>
          </a:p>
        </p:txBody>
      </p:sp>
    </p:spTree>
    <p:extLst>
      <p:ext uri="{BB962C8B-B14F-4D97-AF65-F5344CB8AC3E}">
        <p14:creationId xmlns:p14="http://schemas.microsoft.com/office/powerpoint/2010/main" val="4175761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Section 228 Adoption</a:t>
            </a:r>
          </a:p>
        </p:txBody>
      </p:sp>
      <p:sp>
        <p:nvSpPr>
          <p:cNvPr id="3" name="Content Placeholder 2"/>
          <p:cNvSpPr>
            <a:spLocks noGrp="1"/>
          </p:cNvSpPr>
          <p:nvPr>
            <p:ph idx="1"/>
          </p:nvPr>
        </p:nvSpPr>
        <p:spPr>
          <a:xfrm>
            <a:off x="628649" y="1825625"/>
            <a:ext cx="7686675" cy="3660775"/>
          </a:xfrm>
        </p:spPr>
        <p:txBody>
          <a:bodyPr>
            <a:normAutofit fontScale="92500" lnSpcReduction="10000"/>
          </a:bodyPr>
          <a:lstStyle/>
          <a:p>
            <a:pPr marL="0" indent="0" algn="just">
              <a:lnSpc>
                <a:spcPct val="110000"/>
              </a:lnSpc>
              <a:buNone/>
            </a:pPr>
            <a:endParaRPr lang="en-GB" sz="4000" baseline="30000" dirty="0"/>
          </a:p>
          <a:p>
            <a:pPr algn="just">
              <a:lnSpc>
                <a:spcPct val="110000"/>
              </a:lnSpc>
            </a:pPr>
            <a:r>
              <a:rPr lang="en-GB" sz="4000" baseline="30000" dirty="0"/>
              <a:t>Notice by street works authority declaring street to be highway maintainable at public expense.</a:t>
            </a:r>
          </a:p>
          <a:p>
            <a:pPr algn="just">
              <a:lnSpc>
                <a:spcPct val="110000"/>
              </a:lnSpc>
            </a:pPr>
            <a:r>
              <a:rPr lang="en-GB" sz="4000" baseline="30000" dirty="0"/>
              <a:t>Right of owner(s) of street to object.</a:t>
            </a:r>
          </a:p>
          <a:p>
            <a:pPr algn="just">
              <a:lnSpc>
                <a:spcPct val="110000"/>
              </a:lnSpc>
            </a:pPr>
            <a:r>
              <a:rPr lang="en-GB" sz="4000" baseline="30000" dirty="0"/>
              <a:t>Street works authority able to apply to magistrates’ court for order overruling objection.</a:t>
            </a:r>
          </a:p>
          <a:p>
            <a:pPr algn="just">
              <a:lnSpc>
                <a:spcPct val="110000"/>
              </a:lnSpc>
            </a:pPr>
            <a:r>
              <a:rPr lang="en-GB" sz="4000" baseline="30000" dirty="0"/>
              <a:t>Only other means of challenging section 228 notice is judicial review within 2 month period.</a:t>
            </a:r>
          </a:p>
          <a:p>
            <a:pPr marL="0" indent="0" algn="just">
              <a:lnSpc>
                <a:spcPct val="110000"/>
              </a:lnSpc>
              <a:buNone/>
            </a:pPr>
            <a:endParaRPr lang="en-GB" sz="4000" baseline="30000" dirty="0"/>
          </a:p>
          <a:p>
            <a:pPr marL="0" indent="0" algn="just">
              <a:lnSpc>
                <a:spcPct val="110000"/>
              </a:lnSpc>
              <a:buNone/>
            </a:pPr>
            <a:endParaRPr lang="en-GB" sz="4000" baseline="30000" dirty="0"/>
          </a:p>
          <a:p>
            <a:pPr marL="0" indent="0" algn="just">
              <a:lnSpc>
                <a:spcPct val="110000"/>
              </a:lnSpc>
              <a:buNone/>
            </a:pPr>
            <a:endParaRPr lang="en-GB" sz="4000" baseline="30000" dirty="0"/>
          </a:p>
          <a:p>
            <a:pPr marL="0" indent="0" algn="ctr">
              <a:lnSpc>
                <a:spcPct val="110000"/>
              </a:lnSpc>
              <a:buNone/>
            </a:pPr>
            <a:endParaRPr lang="en-GB" sz="4000" baseline="30000" dirty="0"/>
          </a:p>
          <a:p>
            <a:pPr marL="0" indent="0" algn="ctr">
              <a:lnSpc>
                <a:spcPct val="110000"/>
              </a:lnSpc>
              <a:buNone/>
            </a:pPr>
            <a:endParaRPr lang="en-GB" sz="4000" baseline="30000" dirty="0"/>
          </a:p>
          <a:p>
            <a:pPr marL="0" indent="0">
              <a:lnSpc>
                <a:spcPct val="110000"/>
              </a:lnSpc>
              <a:buNone/>
            </a:pPr>
            <a:endParaRPr lang="en-GB" sz="3200" baseline="30000" dirty="0"/>
          </a:p>
          <a:p>
            <a:pPr marL="0" indent="0">
              <a:lnSpc>
                <a:spcPct val="110000"/>
              </a:lnSpc>
              <a:buNone/>
            </a:pPr>
            <a:endParaRPr lang="en-GB" sz="3200" baseline="30000" dirty="0"/>
          </a:p>
          <a:p>
            <a:pPr marL="0" indent="0">
              <a:lnSpc>
                <a:spcPct val="110000"/>
              </a:lnSpc>
              <a:buNone/>
            </a:pPr>
            <a:endParaRPr lang="en-GB" sz="3200" baseline="30000" dirty="0"/>
          </a:p>
          <a:p>
            <a:endParaRPr lang="en-GB" baseline="30000" dirty="0"/>
          </a:p>
          <a:p>
            <a:endParaRPr lang="en-GB" baseline="30000" dirty="0"/>
          </a:p>
        </p:txBody>
      </p:sp>
    </p:spTree>
    <p:extLst>
      <p:ext uri="{BB962C8B-B14F-4D97-AF65-F5344CB8AC3E}">
        <p14:creationId xmlns:p14="http://schemas.microsoft.com/office/powerpoint/2010/main" val="1063557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Section 228 Adoption</a:t>
            </a:r>
          </a:p>
        </p:txBody>
      </p:sp>
      <p:sp>
        <p:nvSpPr>
          <p:cNvPr id="3" name="Content Placeholder 2"/>
          <p:cNvSpPr>
            <a:spLocks noGrp="1"/>
          </p:cNvSpPr>
          <p:nvPr>
            <p:ph idx="1"/>
          </p:nvPr>
        </p:nvSpPr>
        <p:spPr>
          <a:xfrm>
            <a:off x="628649" y="1825625"/>
            <a:ext cx="7686675" cy="3660775"/>
          </a:xfrm>
        </p:spPr>
        <p:txBody>
          <a:bodyPr>
            <a:normAutofit fontScale="92500" lnSpcReduction="20000"/>
          </a:bodyPr>
          <a:lstStyle/>
          <a:p>
            <a:pPr marL="0" indent="0" algn="just">
              <a:lnSpc>
                <a:spcPct val="110000"/>
              </a:lnSpc>
              <a:buNone/>
            </a:pPr>
            <a:r>
              <a:rPr lang="en-GB" sz="4000" b="1" baseline="30000" dirty="0" err="1"/>
              <a:t>Rusby</a:t>
            </a:r>
            <a:r>
              <a:rPr lang="en-GB" sz="4000" b="1" baseline="30000" dirty="0"/>
              <a:t> v Harr</a:t>
            </a:r>
            <a:r>
              <a:rPr lang="en-GB" sz="4000" baseline="30000" dirty="0"/>
              <a:t> [2006] EWCA </a:t>
            </a:r>
            <a:r>
              <a:rPr lang="en-GB" sz="4000" baseline="30000" dirty="0" err="1"/>
              <a:t>Civ</a:t>
            </a:r>
            <a:r>
              <a:rPr lang="en-GB" sz="4000" baseline="30000" dirty="0"/>
              <a:t> 865</a:t>
            </a:r>
          </a:p>
          <a:p>
            <a:pPr algn="just">
              <a:lnSpc>
                <a:spcPct val="110000"/>
              </a:lnSpc>
            </a:pPr>
            <a:r>
              <a:rPr lang="en-GB" sz="4000" baseline="30000" dirty="0"/>
              <a:t> Highway status cannot be challenged by landowner subsequently in civil proceedings for trespass after expiry of time limits.</a:t>
            </a:r>
          </a:p>
          <a:p>
            <a:pPr algn="just">
              <a:lnSpc>
                <a:spcPct val="110000"/>
              </a:lnSpc>
            </a:pPr>
            <a:r>
              <a:rPr lang="en-GB" sz="4000" baseline="30000" dirty="0"/>
              <a:t>Grounds of objection to s.228 notice include the “sufficient public utility” test.</a:t>
            </a:r>
          </a:p>
          <a:p>
            <a:pPr marL="0" indent="0" algn="just">
              <a:lnSpc>
                <a:spcPct val="110000"/>
              </a:lnSpc>
              <a:buNone/>
            </a:pPr>
            <a:r>
              <a:rPr lang="en-GB" sz="4000" baseline="30000" dirty="0"/>
              <a:t>Authority only </a:t>
            </a:r>
            <a:r>
              <a:rPr lang="en-GB" sz="4000" b="1" baseline="30000" dirty="0"/>
              <a:t>required</a:t>
            </a:r>
            <a:r>
              <a:rPr lang="en-GB" sz="4000" baseline="30000" dirty="0"/>
              <a:t> to adopt under s.228 where application made by majority in rateable value of owners of premises in street under s.228(7).</a:t>
            </a:r>
          </a:p>
          <a:p>
            <a:pPr marL="0" indent="0" algn="just">
              <a:lnSpc>
                <a:spcPct val="110000"/>
              </a:lnSpc>
              <a:buNone/>
            </a:pPr>
            <a:endParaRPr lang="en-GB" sz="4000" baseline="30000" dirty="0"/>
          </a:p>
          <a:p>
            <a:pPr marL="0" indent="0" algn="just">
              <a:lnSpc>
                <a:spcPct val="110000"/>
              </a:lnSpc>
              <a:buNone/>
            </a:pPr>
            <a:endParaRPr lang="en-GB" sz="4000" baseline="30000" dirty="0"/>
          </a:p>
          <a:p>
            <a:pPr marL="0" indent="0" algn="just">
              <a:lnSpc>
                <a:spcPct val="110000"/>
              </a:lnSpc>
              <a:buNone/>
            </a:pPr>
            <a:endParaRPr lang="en-GB" sz="4000" baseline="30000" dirty="0"/>
          </a:p>
          <a:p>
            <a:pPr marL="0" indent="0" algn="ctr">
              <a:lnSpc>
                <a:spcPct val="110000"/>
              </a:lnSpc>
              <a:buNone/>
            </a:pPr>
            <a:endParaRPr lang="en-GB" sz="4000" baseline="30000" dirty="0"/>
          </a:p>
          <a:p>
            <a:pPr marL="0" indent="0" algn="ctr">
              <a:lnSpc>
                <a:spcPct val="110000"/>
              </a:lnSpc>
              <a:buNone/>
            </a:pPr>
            <a:endParaRPr lang="en-GB" sz="4000" baseline="30000" dirty="0"/>
          </a:p>
          <a:p>
            <a:pPr marL="0" indent="0">
              <a:lnSpc>
                <a:spcPct val="110000"/>
              </a:lnSpc>
              <a:buNone/>
            </a:pPr>
            <a:endParaRPr lang="en-GB" sz="3200" baseline="30000" dirty="0"/>
          </a:p>
          <a:p>
            <a:pPr marL="0" indent="0">
              <a:lnSpc>
                <a:spcPct val="110000"/>
              </a:lnSpc>
              <a:buNone/>
            </a:pPr>
            <a:endParaRPr lang="en-GB" sz="3200" baseline="30000" dirty="0"/>
          </a:p>
          <a:p>
            <a:pPr marL="0" indent="0">
              <a:lnSpc>
                <a:spcPct val="110000"/>
              </a:lnSpc>
              <a:buNone/>
            </a:pPr>
            <a:endParaRPr lang="en-GB" sz="3200" baseline="30000" dirty="0"/>
          </a:p>
          <a:p>
            <a:endParaRPr lang="en-GB" baseline="30000" dirty="0"/>
          </a:p>
          <a:p>
            <a:endParaRPr lang="en-GB" baseline="30000" dirty="0"/>
          </a:p>
        </p:txBody>
      </p:sp>
    </p:spTree>
    <p:extLst>
      <p:ext uri="{BB962C8B-B14F-4D97-AF65-F5344CB8AC3E}">
        <p14:creationId xmlns:p14="http://schemas.microsoft.com/office/powerpoint/2010/main" val="2633476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S.41 Duty of Maintenance</a:t>
            </a:r>
          </a:p>
        </p:txBody>
      </p:sp>
      <p:sp>
        <p:nvSpPr>
          <p:cNvPr id="3" name="Content Placeholder 2"/>
          <p:cNvSpPr>
            <a:spLocks noGrp="1"/>
          </p:cNvSpPr>
          <p:nvPr>
            <p:ph idx="1"/>
          </p:nvPr>
        </p:nvSpPr>
        <p:spPr>
          <a:xfrm>
            <a:off x="628649" y="1825625"/>
            <a:ext cx="7686675" cy="3660775"/>
          </a:xfrm>
        </p:spPr>
        <p:txBody>
          <a:bodyPr>
            <a:normAutofit/>
          </a:bodyPr>
          <a:lstStyle/>
          <a:p>
            <a:pPr marL="0" indent="0">
              <a:lnSpc>
                <a:spcPct val="110000"/>
              </a:lnSpc>
              <a:buNone/>
            </a:pPr>
            <a:endParaRPr lang="en-GB" sz="3500" baseline="30000" dirty="0"/>
          </a:p>
          <a:p>
            <a:pPr marL="0" indent="0">
              <a:lnSpc>
                <a:spcPct val="110000"/>
              </a:lnSpc>
              <a:buNone/>
            </a:pPr>
            <a:r>
              <a:rPr lang="en-GB" sz="3500" baseline="30000" dirty="0"/>
              <a:t>S.41 HA: Duty on highway authority to maintain a highway maintainable at the public expense.</a:t>
            </a:r>
          </a:p>
          <a:p>
            <a:pPr marL="0" indent="0">
              <a:lnSpc>
                <a:spcPct val="110000"/>
              </a:lnSpc>
              <a:buNone/>
            </a:pPr>
            <a:endParaRPr lang="en-GB" sz="3500" baseline="30000" dirty="0"/>
          </a:p>
          <a:p>
            <a:pPr marL="0" indent="0">
              <a:lnSpc>
                <a:spcPct val="110000"/>
              </a:lnSpc>
              <a:buNone/>
            </a:pPr>
            <a:r>
              <a:rPr lang="en-GB" sz="3500" baseline="30000" dirty="0"/>
              <a:t>“Maintenance” is partially defined in s.329(1) as including “repair”.</a:t>
            </a:r>
          </a:p>
          <a:p>
            <a:pPr marL="0" indent="0">
              <a:lnSpc>
                <a:spcPct val="110000"/>
              </a:lnSpc>
              <a:buNone/>
            </a:pPr>
            <a:endParaRPr lang="en-GB" sz="3200" baseline="30000" dirty="0"/>
          </a:p>
          <a:p>
            <a:pPr marL="0" indent="0">
              <a:lnSpc>
                <a:spcPct val="110000"/>
              </a:lnSpc>
              <a:buNone/>
            </a:pPr>
            <a:endParaRPr lang="en-GB" sz="3200" baseline="30000" dirty="0"/>
          </a:p>
          <a:p>
            <a:endParaRPr lang="en-GB" baseline="30000" dirty="0"/>
          </a:p>
          <a:p>
            <a:endParaRPr lang="en-GB" baseline="30000" dirty="0"/>
          </a:p>
        </p:txBody>
      </p:sp>
    </p:spTree>
    <p:extLst>
      <p:ext uri="{BB962C8B-B14F-4D97-AF65-F5344CB8AC3E}">
        <p14:creationId xmlns:p14="http://schemas.microsoft.com/office/powerpoint/2010/main" val="1924055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S.41 Duty of Maintenance</a:t>
            </a:r>
          </a:p>
        </p:txBody>
      </p:sp>
      <p:sp>
        <p:nvSpPr>
          <p:cNvPr id="3" name="Content Placeholder 2"/>
          <p:cNvSpPr>
            <a:spLocks noGrp="1"/>
          </p:cNvSpPr>
          <p:nvPr>
            <p:ph idx="1"/>
          </p:nvPr>
        </p:nvSpPr>
        <p:spPr>
          <a:xfrm>
            <a:off x="628649" y="1825625"/>
            <a:ext cx="7686675" cy="3660775"/>
          </a:xfrm>
        </p:spPr>
        <p:txBody>
          <a:bodyPr>
            <a:normAutofit fontScale="92500" lnSpcReduction="10000"/>
          </a:bodyPr>
          <a:lstStyle/>
          <a:p>
            <a:pPr marL="0" indent="0">
              <a:lnSpc>
                <a:spcPct val="110000"/>
              </a:lnSpc>
              <a:buNone/>
            </a:pPr>
            <a:endParaRPr lang="en-GB" sz="3500" baseline="30000" dirty="0"/>
          </a:p>
          <a:p>
            <a:pPr marL="0" indent="0">
              <a:lnSpc>
                <a:spcPct val="110000"/>
              </a:lnSpc>
              <a:buNone/>
            </a:pPr>
            <a:r>
              <a:rPr lang="en-GB" sz="3500" baseline="30000" dirty="0"/>
              <a:t>Nature of Duty: </a:t>
            </a:r>
          </a:p>
          <a:p>
            <a:pPr>
              <a:lnSpc>
                <a:spcPct val="110000"/>
              </a:lnSpc>
            </a:pPr>
            <a:r>
              <a:rPr lang="en-GB" sz="3500" baseline="30000" dirty="0"/>
              <a:t>House of Lords in </a:t>
            </a:r>
            <a:r>
              <a:rPr lang="en-GB" sz="3500" b="1" baseline="30000" dirty="0"/>
              <a:t>Goodes v. East Sussex County Council</a:t>
            </a:r>
            <a:r>
              <a:rPr lang="en-GB" sz="3500" baseline="30000" dirty="0"/>
              <a:t> [2000] 1 WLR 1356.</a:t>
            </a:r>
          </a:p>
          <a:p>
            <a:pPr>
              <a:lnSpc>
                <a:spcPct val="110000"/>
              </a:lnSpc>
            </a:pPr>
            <a:r>
              <a:rPr lang="en-GB" sz="3500" baseline="30000" dirty="0"/>
              <a:t>Duty is confined to keeping the structure and physical fabric of the highway in repair.</a:t>
            </a:r>
          </a:p>
          <a:p>
            <a:pPr>
              <a:lnSpc>
                <a:spcPct val="110000"/>
              </a:lnSpc>
            </a:pPr>
            <a:r>
              <a:rPr lang="en-GB" sz="3500" baseline="30000" dirty="0"/>
              <a:t>Duty does not extend to transient matters on highway such as accumulation of water, ice, snow or oil on the surface of the highway (but separate duty in s.41(1A) re ice &amp; snow.</a:t>
            </a:r>
          </a:p>
          <a:p>
            <a:pPr marL="0" indent="0">
              <a:lnSpc>
                <a:spcPct val="110000"/>
              </a:lnSpc>
              <a:buNone/>
            </a:pPr>
            <a:endParaRPr lang="en-GB" sz="3200" baseline="30000" dirty="0"/>
          </a:p>
          <a:p>
            <a:pPr marL="0" indent="0">
              <a:lnSpc>
                <a:spcPct val="110000"/>
              </a:lnSpc>
              <a:buNone/>
            </a:pPr>
            <a:endParaRPr lang="en-GB" sz="3200" baseline="30000" dirty="0"/>
          </a:p>
          <a:p>
            <a:endParaRPr lang="en-GB" baseline="30000" dirty="0"/>
          </a:p>
          <a:p>
            <a:endParaRPr lang="en-GB" baseline="30000" dirty="0"/>
          </a:p>
        </p:txBody>
      </p:sp>
    </p:spTree>
    <p:extLst>
      <p:ext uri="{BB962C8B-B14F-4D97-AF65-F5344CB8AC3E}">
        <p14:creationId xmlns:p14="http://schemas.microsoft.com/office/powerpoint/2010/main" val="632046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S.41 Duty of Maintenance</a:t>
            </a:r>
          </a:p>
        </p:txBody>
      </p:sp>
      <p:sp>
        <p:nvSpPr>
          <p:cNvPr id="3" name="Content Placeholder 2"/>
          <p:cNvSpPr>
            <a:spLocks noGrp="1"/>
          </p:cNvSpPr>
          <p:nvPr>
            <p:ph idx="1"/>
          </p:nvPr>
        </p:nvSpPr>
        <p:spPr>
          <a:xfrm>
            <a:off x="628649" y="1825625"/>
            <a:ext cx="7686675" cy="3660775"/>
          </a:xfrm>
        </p:spPr>
        <p:txBody>
          <a:bodyPr>
            <a:normAutofit/>
          </a:bodyPr>
          <a:lstStyle/>
          <a:p>
            <a:pPr marL="0" indent="0">
              <a:lnSpc>
                <a:spcPct val="110000"/>
              </a:lnSpc>
              <a:buNone/>
            </a:pPr>
            <a:endParaRPr lang="en-GB" sz="3500" baseline="30000" dirty="0"/>
          </a:p>
          <a:p>
            <a:pPr marL="0" indent="0">
              <a:lnSpc>
                <a:spcPct val="110000"/>
              </a:lnSpc>
              <a:buNone/>
            </a:pPr>
            <a:r>
              <a:rPr lang="en-GB" sz="3500" baseline="30000" dirty="0"/>
              <a:t>Nature of Duty: </a:t>
            </a:r>
          </a:p>
          <a:p>
            <a:pPr>
              <a:lnSpc>
                <a:spcPct val="110000"/>
              </a:lnSpc>
            </a:pPr>
            <a:r>
              <a:rPr lang="en-GB" sz="3500" baseline="30000" dirty="0"/>
              <a:t>Physical fabric includes highway drainage system.</a:t>
            </a:r>
          </a:p>
          <a:p>
            <a:pPr>
              <a:lnSpc>
                <a:spcPct val="110000"/>
              </a:lnSpc>
            </a:pPr>
            <a:r>
              <a:rPr lang="en-GB" sz="3500" baseline="30000" dirty="0"/>
              <a:t>No requirement to improve highway.</a:t>
            </a:r>
          </a:p>
          <a:p>
            <a:pPr>
              <a:lnSpc>
                <a:spcPct val="110000"/>
              </a:lnSpc>
            </a:pPr>
            <a:r>
              <a:rPr lang="en-GB" sz="3500" baseline="30000" dirty="0"/>
              <a:t>Obstructions do not amount to a highway being “out of repair”.</a:t>
            </a:r>
          </a:p>
          <a:p>
            <a:pPr>
              <a:lnSpc>
                <a:spcPct val="110000"/>
              </a:lnSpc>
            </a:pPr>
            <a:r>
              <a:rPr lang="en-GB" sz="3500" baseline="30000" dirty="0"/>
              <a:t>May include retaining walls.</a:t>
            </a:r>
            <a:endParaRPr lang="en-GB" sz="3200" baseline="30000" dirty="0"/>
          </a:p>
          <a:p>
            <a:pPr marL="0" indent="0">
              <a:lnSpc>
                <a:spcPct val="110000"/>
              </a:lnSpc>
              <a:buNone/>
            </a:pPr>
            <a:endParaRPr lang="en-GB" sz="3200" baseline="30000" dirty="0"/>
          </a:p>
          <a:p>
            <a:endParaRPr lang="en-GB" baseline="30000" dirty="0"/>
          </a:p>
          <a:p>
            <a:endParaRPr lang="en-GB" baseline="30000" dirty="0"/>
          </a:p>
        </p:txBody>
      </p:sp>
    </p:spTree>
    <p:extLst>
      <p:ext uri="{BB962C8B-B14F-4D97-AF65-F5344CB8AC3E}">
        <p14:creationId xmlns:p14="http://schemas.microsoft.com/office/powerpoint/2010/main" val="3000735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3" name="Content Placeholder 2"/>
          <p:cNvSpPr>
            <a:spLocks noGrp="1"/>
          </p:cNvSpPr>
          <p:nvPr>
            <p:ph idx="1"/>
          </p:nvPr>
        </p:nvSpPr>
        <p:spPr>
          <a:xfrm>
            <a:off x="628649" y="1825625"/>
            <a:ext cx="7686675" cy="3660775"/>
          </a:xfrm>
        </p:spPr>
        <p:txBody>
          <a:bodyPr>
            <a:normAutofit/>
          </a:bodyPr>
          <a:lstStyle/>
          <a:p>
            <a:pPr marL="0" indent="0">
              <a:lnSpc>
                <a:spcPct val="110000"/>
              </a:lnSpc>
              <a:buNone/>
            </a:pPr>
            <a:endParaRPr lang="en-GB" sz="3500" baseline="30000" dirty="0"/>
          </a:p>
          <a:p>
            <a:pPr marL="0" indent="0">
              <a:lnSpc>
                <a:spcPct val="110000"/>
              </a:lnSpc>
              <a:buNone/>
            </a:pPr>
            <a:r>
              <a:rPr lang="en-GB" sz="3500" baseline="30000" dirty="0"/>
              <a:t>Not all highways are maintainable at the public expense.</a:t>
            </a:r>
          </a:p>
          <a:p>
            <a:pPr marL="0" indent="0">
              <a:lnSpc>
                <a:spcPct val="110000"/>
              </a:lnSpc>
              <a:buNone/>
            </a:pPr>
            <a:r>
              <a:rPr lang="en-GB" sz="3500" baseline="30000" dirty="0"/>
              <a:t>Highways may become maintainable at the public expense by being adopted by the highway authority pursuant to a statutory process.</a:t>
            </a:r>
          </a:p>
          <a:p>
            <a:pPr marL="0" indent="0">
              <a:lnSpc>
                <a:spcPct val="110000"/>
              </a:lnSpc>
              <a:buNone/>
            </a:pPr>
            <a:r>
              <a:rPr lang="en-GB" sz="3500" baseline="30000" dirty="0"/>
              <a:t>In addition, some highways may be maintainable at the public expense despite not having been formally adopted.</a:t>
            </a:r>
          </a:p>
          <a:p>
            <a:pPr marL="0" indent="0">
              <a:lnSpc>
                <a:spcPct val="110000"/>
              </a:lnSpc>
              <a:buNone/>
            </a:pPr>
            <a:endParaRPr lang="en-GB" sz="3500" baseline="30000" dirty="0"/>
          </a:p>
          <a:p>
            <a:pPr marL="0" indent="0">
              <a:lnSpc>
                <a:spcPct val="110000"/>
              </a:lnSpc>
              <a:buNone/>
            </a:pPr>
            <a:endParaRPr lang="en-GB" sz="3200" baseline="30000" dirty="0"/>
          </a:p>
          <a:p>
            <a:pPr marL="0" indent="0">
              <a:lnSpc>
                <a:spcPct val="110000"/>
              </a:lnSpc>
              <a:buNone/>
            </a:pPr>
            <a:endParaRPr lang="en-GB" sz="3200" baseline="30000" dirty="0"/>
          </a:p>
          <a:p>
            <a:endParaRPr lang="en-GB" baseline="30000" dirty="0"/>
          </a:p>
          <a:p>
            <a:endParaRPr lang="en-GB" baseline="30000" dirty="0"/>
          </a:p>
        </p:txBody>
      </p:sp>
    </p:spTree>
    <p:extLst>
      <p:ext uri="{BB962C8B-B14F-4D97-AF65-F5344CB8AC3E}">
        <p14:creationId xmlns:p14="http://schemas.microsoft.com/office/powerpoint/2010/main" val="31030901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S.41 Duty of Maintenance</a:t>
            </a:r>
          </a:p>
        </p:txBody>
      </p:sp>
      <p:sp>
        <p:nvSpPr>
          <p:cNvPr id="3" name="Content Placeholder 2"/>
          <p:cNvSpPr>
            <a:spLocks noGrp="1"/>
          </p:cNvSpPr>
          <p:nvPr>
            <p:ph idx="1"/>
          </p:nvPr>
        </p:nvSpPr>
        <p:spPr>
          <a:xfrm>
            <a:off x="628649" y="1825625"/>
            <a:ext cx="7686675" cy="3660775"/>
          </a:xfrm>
        </p:spPr>
        <p:txBody>
          <a:bodyPr>
            <a:normAutofit/>
          </a:bodyPr>
          <a:lstStyle/>
          <a:p>
            <a:pPr marL="0" indent="0">
              <a:lnSpc>
                <a:spcPct val="110000"/>
              </a:lnSpc>
              <a:buNone/>
            </a:pPr>
            <a:endParaRPr lang="en-GB" sz="3500" baseline="30000" dirty="0"/>
          </a:p>
          <a:p>
            <a:pPr marL="0" indent="0">
              <a:lnSpc>
                <a:spcPct val="110000"/>
              </a:lnSpc>
              <a:buNone/>
            </a:pPr>
            <a:r>
              <a:rPr lang="en-GB" sz="3500" baseline="30000" dirty="0"/>
              <a:t>Standard of Maintenance: </a:t>
            </a:r>
          </a:p>
          <a:p>
            <a:pPr>
              <a:lnSpc>
                <a:spcPct val="110000"/>
              </a:lnSpc>
            </a:pPr>
            <a:r>
              <a:rPr lang="en-GB" sz="3500" baseline="30000" dirty="0"/>
              <a:t>Highway must be kept in such a state of repair that it is reasonably passable for the ordinary traffic of the neighbourhood at all seasons of the year without danger caused by its physical condition: </a:t>
            </a:r>
            <a:r>
              <a:rPr lang="en-GB" sz="3500" b="1" baseline="30000" dirty="0"/>
              <a:t>Goodes</a:t>
            </a:r>
            <a:r>
              <a:rPr lang="en-GB" sz="3500" baseline="30000" dirty="0"/>
              <a:t>.</a:t>
            </a:r>
            <a:endParaRPr lang="en-GB" sz="3200" baseline="30000" dirty="0"/>
          </a:p>
          <a:p>
            <a:pPr marL="0" indent="0">
              <a:lnSpc>
                <a:spcPct val="110000"/>
              </a:lnSpc>
              <a:buNone/>
            </a:pPr>
            <a:endParaRPr lang="en-GB" sz="3200" baseline="30000" dirty="0"/>
          </a:p>
          <a:p>
            <a:endParaRPr lang="en-GB" baseline="30000" dirty="0"/>
          </a:p>
          <a:p>
            <a:endParaRPr lang="en-GB" baseline="30000" dirty="0"/>
          </a:p>
        </p:txBody>
      </p:sp>
    </p:spTree>
    <p:extLst>
      <p:ext uri="{BB962C8B-B14F-4D97-AF65-F5344CB8AC3E}">
        <p14:creationId xmlns:p14="http://schemas.microsoft.com/office/powerpoint/2010/main" val="11623085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S.58 Defence</a:t>
            </a:r>
          </a:p>
        </p:txBody>
      </p:sp>
      <p:sp>
        <p:nvSpPr>
          <p:cNvPr id="3" name="Content Placeholder 2"/>
          <p:cNvSpPr>
            <a:spLocks noGrp="1"/>
          </p:cNvSpPr>
          <p:nvPr>
            <p:ph idx="1"/>
          </p:nvPr>
        </p:nvSpPr>
        <p:spPr>
          <a:xfrm>
            <a:off x="628649" y="1825625"/>
            <a:ext cx="7686675" cy="3660775"/>
          </a:xfrm>
        </p:spPr>
        <p:txBody>
          <a:bodyPr>
            <a:normAutofit/>
          </a:bodyPr>
          <a:lstStyle/>
          <a:p>
            <a:pPr marL="0" indent="0">
              <a:lnSpc>
                <a:spcPct val="110000"/>
              </a:lnSpc>
              <a:buNone/>
            </a:pPr>
            <a:endParaRPr lang="en-GB" sz="3500" baseline="30000" dirty="0"/>
          </a:p>
          <a:p>
            <a:pPr marL="0" indent="0">
              <a:lnSpc>
                <a:spcPct val="110000"/>
              </a:lnSpc>
              <a:buNone/>
            </a:pPr>
            <a:r>
              <a:rPr lang="en-GB" sz="3500" baseline="30000" dirty="0"/>
              <a:t>Special Defence available under s.58 if authority able to prove that it has taken such care as in all the circumstances was reasonably required to secure that the highway was not dangerous for traffic.</a:t>
            </a:r>
          </a:p>
          <a:p>
            <a:pPr marL="0" indent="0">
              <a:lnSpc>
                <a:spcPct val="110000"/>
              </a:lnSpc>
              <a:buNone/>
            </a:pPr>
            <a:r>
              <a:rPr lang="en-GB" sz="3500" baseline="30000" dirty="0"/>
              <a:t>Number of relevant factors taken into account: s.58(2).</a:t>
            </a:r>
          </a:p>
          <a:p>
            <a:pPr marL="0" indent="0">
              <a:lnSpc>
                <a:spcPct val="110000"/>
              </a:lnSpc>
              <a:buNone/>
            </a:pPr>
            <a:r>
              <a:rPr lang="en-GB" sz="3500" baseline="30000" dirty="0"/>
              <a:t>BUT lack of ability to rely on lack of resources as s.41 is an absolute duty.</a:t>
            </a:r>
            <a:endParaRPr lang="en-GB" sz="3200" baseline="30000" dirty="0"/>
          </a:p>
          <a:p>
            <a:pPr marL="0" indent="0">
              <a:lnSpc>
                <a:spcPct val="110000"/>
              </a:lnSpc>
              <a:buNone/>
            </a:pPr>
            <a:endParaRPr lang="en-GB" sz="3200" baseline="30000" dirty="0"/>
          </a:p>
          <a:p>
            <a:endParaRPr lang="en-GB" baseline="30000" dirty="0"/>
          </a:p>
          <a:p>
            <a:endParaRPr lang="en-GB" baseline="30000" dirty="0"/>
          </a:p>
        </p:txBody>
      </p:sp>
    </p:spTree>
    <p:extLst>
      <p:ext uri="{BB962C8B-B14F-4D97-AF65-F5344CB8AC3E}">
        <p14:creationId xmlns:p14="http://schemas.microsoft.com/office/powerpoint/2010/main" val="336869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Enforcement of Duty</a:t>
            </a:r>
          </a:p>
        </p:txBody>
      </p:sp>
      <p:sp>
        <p:nvSpPr>
          <p:cNvPr id="3" name="Content Placeholder 2"/>
          <p:cNvSpPr>
            <a:spLocks noGrp="1"/>
          </p:cNvSpPr>
          <p:nvPr>
            <p:ph idx="1"/>
          </p:nvPr>
        </p:nvSpPr>
        <p:spPr>
          <a:xfrm>
            <a:off x="628649" y="1825625"/>
            <a:ext cx="7686675" cy="3660775"/>
          </a:xfrm>
        </p:spPr>
        <p:txBody>
          <a:bodyPr>
            <a:normAutofit/>
          </a:bodyPr>
          <a:lstStyle/>
          <a:p>
            <a:pPr marL="0" indent="0">
              <a:lnSpc>
                <a:spcPct val="110000"/>
              </a:lnSpc>
              <a:buNone/>
            </a:pPr>
            <a:endParaRPr lang="en-GB" sz="3500" baseline="30000" dirty="0"/>
          </a:p>
          <a:p>
            <a:pPr marL="0" indent="0">
              <a:lnSpc>
                <a:spcPct val="110000"/>
              </a:lnSpc>
              <a:buNone/>
            </a:pPr>
            <a:r>
              <a:rPr lang="en-GB" sz="3500" baseline="30000" dirty="0"/>
              <a:t>S.56 process available to any person to seek enforcement of s.41 duty by serving a notice on highway authority alleging a highway maintainable at the public expense is out of repair.</a:t>
            </a:r>
          </a:p>
          <a:p>
            <a:pPr marL="0" indent="0">
              <a:lnSpc>
                <a:spcPct val="110000"/>
              </a:lnSpc>
              <a:buNone/>
            </a:pPr>
            <a:endParaRPr lang="en-GB" sz="3500" baseline="30000" dirty="0"/>
          </a:p>
          <a:p>
            <a:pPr marL="0" indent="0">
              <a:lnSpc>
                <a:spcPct val="110000"/>
              </a:lnSpc>
              <a:buNone/>
            </a:pPr>
            <a:r>
              <a:rPr lang="en-GB" sz="3500" baseline="30000" dirty="0"/>
              <a:t>Very valuable weapon.</a:t>
            </a:r>
            <a:endParaRPr lang="en-GB" sz="3200" baseline="30000" dirty="0"/>
          </a:p>
          <a:p>
            <a:endParaRPr lang="en-GB" baseline="30000" dirty="0"/>
          </a:p>
          <a:p>
            <a:endParaRPr lang="en-GB" baseline="30000" dirty="0"/>
          </a:p>
        </p:txBody>
      </p:sp>
    </p:spTree>
    <p:extLst>
      <p:ext uri="{BB962C8B-B14F-4D97-AF65-F5344CB8AC3E}">
        <p14:creationId xmlns:p14="http://schemas.microsoft.com/office/powerpoint/2010/main" val="14315836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GB" dirty="0"/>
          </a:p>
        </p:txBody>
      </p:sp>
      <p:sp>
        <p:nvSpPr>
          <p:cNvPr id="3" name="Content Placeholder 2"/>
          <p:cNvSpPr>
            <a:spLocks noGrp="1"/>
          </p:cNvSpPr>
          <p:nvPr>
            <p:ph idx="1"/>
          </p:nvPr>
        </p:nvSpPr>
        <p:spPr>
          <a:xfrm>
            <a:off x="628649" y="1825625"/>
            <a:ext cx="7686675" cy="3660775"/>
          </a:xfrm>
        </p:spPr>
        <p:txBody>
          <a:bodyPr>
            <a:normAutofit/>
          </a:bodyPr>
          <a:lstStyle/>
          <a:p>
            <a:pPr marL="0" indent="0">
              <a:lnSpc>
                <a:spcPct val="110000"/>
              </a:lnSpc>
              <a:buNone/>
            </a:pPr>
            <a:endParaRPr lang="en-GB" sz="3500" baseline="30000" dirty="0"/>
          </a:p>
          <a:p>
            <a:pPr marL="0" indent="0" algn="ctr">
              <a:lnSpc>
                <a:spcPct val="110000"/>
              </a:lnSpc>
              <a:buNone/>
            </a:pPr>
            <a:endParaRPr lang="en-GB" sz="3500" baseline="30000" dirty="0"/>
          </a:p>
          <a:p>
            <a:pPr marL="0" indent="0" algn="ctr">
              <a:lnSpc>
                <a:spcPct val="110000"/>
              </a:lnSpc>
              <a:buNone/>
            </a:pPr>
            <a:endParaRPr lang="en-GB" sz="3500" baseline="30000" dirty="0"/>
          </a:p>
          <a:p>
            <a:pPr marL="0" indent="0" algn="ctr">
              <a:lnSpc>
                <a:spcPct val="110000"/>
              </a:lnSpc>
              <a:buNone/>
            </a:pPr>
            <a:r>
              <a:rPr lang="en-GB" sz="4000" baseline="30000" dirty="0"/>
              <a:t>ANY QUESTIONS?</a:t>
            </a:r>
          </a:p>
          <a:p>
            <a:endParaRPr lang="en-GB" baseline="30000" dirty="0"/>
          </a:p>
          <a:p>
            <a:endParaRPr lang="en-GB" baseline="30000" dirty="0"/>
          </a:p>
        </p:txBody>
      </p:sp>
    </p:spTree>
    <p:extLst>
      <p:ext uri="{BB962C8B-B14F-4D97-AF65-F5344CB8AC3E}">
        <p14:creationId xmlns:p14="http://schemas.microsoft.com/office/powerpoint/2010/main" val="112264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3" name="Content Placeholder 2"/>
          <p:cNvSpPr>
            <a:spLocks noGrp="1"/>
          </p:cNvSpPr>
          <p:nvPr>
            <p:ph idx="1"/>
          </p:nvPr>
        </p:nvSpPr>
        <p:spPr>
          <a:xfrm>
            <a:off x="628649" y="1825625"/>
            <a:ext cx="7686675" cy="3660775"/>
          </a:xfrm>
        </p:spPr>
        <p:txBody>
          <a:bodyPr>
            <a:normAutofit fontScale="85000" lnSpcReduction="10000"/>
          </a:bodyPr>
          <a:lstStyle/>
          <a:p>
            <a:pPr marL="0" indent="0">
              <a:lnSpc>
                <a:spcPct val="110000"/>
              </a:lnSpc>
              <a:buNone/>
            </a:pPr>
            <a:endParaRPr lang="en-GB" sz="3500" baseline="30000" dirty="0"/>
          </a:p>
          <a:p>
            <a:pPr marL="0" indent="0">
              <a:lnSpc>
                <a:spcPct val="110000"/>
              </a:lnSpc>
              <a:buNone/>
            </a:pPr>
            <a:r>
              <a:rPr lang="en-GB" sz="3500" baseline="30000" dirty="0"/>
              <a:t>S.36 HA specifies such highways maintainable at the public expense, which include:</a:t>
            </a:r>
          </a:p>
          <a:p>
            <a:pPr>
              <a:lnSpc>
                <a:spcPct val="110000"/>
              </a:lnSpc>
            </a:pPr>
            <a:r>
              <a:rPr lang="en-GB" sz="3500" baseline="30000" dirty="0"/>
              <a:t>Highways that were so maintainable under the Highways Act 1959;</a:t>
            </a:r>
          </a:p>
          <a:p>
            <a:pPr>
              <a:lnSpc>
                <a:spcPct val="110000"/>
              </a:lnSpc>
            </a:pPr>
            <a:r>
              <a:rPr lang="en-GB" sz="3500" baseline="30000" dirty="0"/>
              <a:t>Highways constructed by a highway authority;</a:t>
            </a:r>
          </a:p>
          <a:p>
            <a:pPr>
              <a:lnSpc>
                <a:spcPct val="110000"/>
              </a:lnSpc>
            </a:pPr>
            <a:r>
              <a:rPr lang="en-GB" sz="3500" baseline="30000" dirty="0"/>
              <a:t>Highways constructed under the housing legislation;</a:t>
            </a:r>
          </a:p>
          <a:p>
            <a:pPr>
              <a:lnSpc>
                <a:spcPct val="110000"/>
              </a:lnSpc>
            </a:pPr>
            <a:r>
              <a:rPr lang="en-GB" sz="3500" baseline="30000" dirty="0"/>
              <a:t>Trunk roads and special roads; and</a:t>
            </a:r>
          </a:p>
          <a:p>
            <a:pPr>
              <a:lnSpc>
                <a:spcPct val="110000"/>
              </a:lnSpc>
            </a:pPr>
            <a:r>
              <a:rPr lang="en-GB" sz="3500" baseline="30000" dirty="0"/>
              <a:t>Public paths created pursuant to creation orders, agreements and diversion orders.</a:t>
            </a:r>
          </a:p>
          <a:p>
            <a:pPr marL="0" indent="0">
              <a:lnSpc>
                <a:spcPct val="110000"/>
              </a:lnSpc>
              <a:buNone/>
            </a:pPr>
            <a:endParaRPr lang="en-GB" sz="3500" baseline="30000" dirty="0"/>
          </a:p>
          <a:p>
            <a:pPr marL="0" indent="0">
              <a:lnSpc>
                <a:spcPct val="110000"/>
              </a:lnSpc>
              <a:buNone/>
            </a:pPr>
            <a:endParaRPr lang="en-GB" sz="3200" baseline="30000" dirty="0"/>
          </a:p>
          <a:p>
            <a:pPr marL="0" indent="0">
              <a:lnSpc>
                <a:spcPct val="110000"/>
              </a:lnSpc>
              <a:buNone/>
            </a:pPr>
            <a:endParaRPr lang="en-GB" sz="3200" baseline="30000" dirty="0"/>
          </a:p>
          <a:p>
            <a:endParaRPr lang="en-GB" baseline="30000" dirty="0"/>
          </a:p>
          <a:p>
            <a:endParaRPr lang="en-GB" baseline="30000" dirty="0"/>
          </a:p>
        </p:txBody>
      </p:sp>
    </p:spTree>
    <p:extLst>
      <p:ext uri="{BB962C8B-B14F-4D97-AF65-F5344CB8AC3E}">
        <p14:creationId xmlns:p14="http://schemas.microsoft.com/office/powerpoint/2010/main" val="913795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3" name="Content Placeholder 2"/>
          <p:cNvSpPr>
            <a:spLocks noGrp="1"/>
          </p:cNvSpPr>
          <p:nvPr>
            <p:ph idx="1"/>
          </p:nvPr>
        </p:nvSpPr>
        <p:spPr>
          <a:xfrm>
            <a:off x="628649" y="1825625"/>
            <a:ext cx="7686675" cy="3660775"/>
          </a:xfrm>
        </p:spPr>
        <p:txBody>
          <a:bodyPr>
            <a:normAutofit/>
          </a:bodyPr>
          <a:lstStyle/>
          <a:p>
            <a:pPr marL="0" indent="0">
              <a:lnSpc>
                <a:spcPct val="110000"/>
              </a:lnSpc>
              <a:buNone/>
            </a:pPr>
            <a:endParaRPr lang="en-GB" sz="3500" baseline="30000" dirty="0"/>
          </a:p>
          <a:p>
            <a:pPr marL="0" indent="0">
              <a:lnSpc>
                <a:spcPct val="110000"/>
              </a:lnSpc>
              <a:buNone/>
            </a:pPr>
            <a:r>
              <a:rPr lang="en-GB" sz="3500" baseline="30000" dirty="0"/>
              <a:t>Highways that are created due to long use over time will not be maintainable at the public expense unless they are subsequently adopted by the highway authority.</a:t>
            </a:r>
          </a:p>
          <a:p>
            <a:pPr marL="0" indent="0">
              <a:lnSpc>
                <a:spcPct val="110000"/>
              </a:lnSpc>
              <a:buNone/>
            </a:pPr>
            <a:endParaRPr lang="en-GB" sz="3500" baseline="30000" dirty="0"/>
          </a:p>
          <a:p>
            <a:pPr marL="0" indent="0">
              <a:lnSpc>
                <a:spcPct val="110000"/>
              </a:lnSpc>
              <a:buNone/>
            </a:pPr>
            <a:endParaRPr lang="en-GB" sz="3200" baseline="30000" dirty="0"/>
          </a:p>
          <a:p>
            <a:pPr marL="0" indent="0">
              <a:lnSpc>
                <a:spcPct val="110000"/>
              </a:lnSpc>
              <a:buNone/>
            </a:pPr>
            <a:endParaRPr lang="en-GB" sz="3200" baseline="30000" dirty="0"/>
          </a:p>
          <a:p>
            <a:endParaRPr lang="en-GB" baseline="30000" dirty="0"/>
          </a:p>
          <a:p>
            <a:endParaRPr lang="en-GB" baseline="30000" dirty="0"/>
          </a:p>
        </p:txBody>
      </p:sp>
    </p:spTree>
    <p:extLst>
      <p:ext uri="{BB962C8B-B14F-4D97-AF65-F5344CB8AC3E}">
        <p14:creationId xmlns:p14="http://schemas.microsoft.com/office/powerpoint/2010/main" val="455674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Adoption</a:t>
            </a:r>
          </a:p>
        </p:txBody>
      </p:sp>
      <p:sp>
        <p:nvSpPr>
          <p:cNvPr id="3" name="Content Placeholder 2"/>
          <p:cNvSpPr>
            <a:spLocks noGrp="1"/>
          </p:cNvSpPr>
          <p:nvPr>
            <p:ph idx="1"/>
          </p:nvPr>
        </p:nvSpPr>
        <p:spPr>
          <a:xfrm>
            <a:off x="628649" y="1825625"/>
            <a:ext cx="7686675" cy="3660775"/>
          </a:xfrm>
        </p:spPr>
        <p:txBody>
          <a:bodyPr>
            <a:normAutofit/>
          </a:bodyPr>
          <a:lstStyle/>
          <a:p>
            <a:pPr marL="0" indent="0">
              <a:lnSpc>
                <a:spcPct val="110000"/>
              </a:lnSpc>
              <a:buNone/>
            </a:pPr>
            <a:endParaRPr lang="en-GB" baseline="30000" dirty="0"/>
          </a:p>
          <a:p>
            <a:pPr marL="0" indent="0" algn="ctr">
              <a:lnSpc>
                <a:spcPct val="110000"/>
              </a:lnSpc>
              <a:buNone/>
            </a:pPr>
            <a:r>
              <a:rPr lang="en-GB" sz="4000" baseline="30000" dirty="0"/>
              <a:t>Three primary methods of adoption:</a:t>
            </a:r>
          </a:p>
          <a:p>
            <a:pPr marL="0" indent="0" algn="ctr">
              <a:lnSpc>
                <a:spcPct val="110000"/>
              </a:lnSpc>
              <a:buNone/>
            </a:pPr>
            <a:endParaRPr lang="en-GB" sz="4000" baseline="30000" dirty="0"/>
          </a:p>
          <a:p>
            <a:pPr marL="0" indent="0" algn="ctr">
              <a:lnSpc>
                <a:spcPct val="110000"/>
              </a:lnSpc>
              <a:buNone/>
            </a:pPr>
            <a:r>
              <a:rPr lang="en-GB" sz="4000" baseline="30000" dirty="0"/>
              <a:t>1. Section 38 Highways Act 1980.</a:t>
            </a:r>
          </a:p>
          <a:p>
            <a:pPr marL="0" indent="0" algn="ctr">
              <a:lnSpc>
                <a:spcPct val="110000"/>
              </a:lnSpc>
              <a:buNone/>
            </a:pPr>
            <a:r>
              <a:rPr lang="en-GB" sz="4000" baseline="30000" dirty="0"/>
              <a:t>2. Section 37 Highways Act 1980.</a:t>
            </a:r>
          </a:p>
          <a:p>
            <a:pPr marL="0" indent="0" algn="ctr">
              <a:lnSpc>
                <a:spcPct val="110000"/>
              </a:lnSpc>
              <a:buNone/>
            </a:pPr>
            <a:r>
              <a:rPr lang="en-GB" sz="4000" baseline="30000" dirty="0"/>
              <a:t>3. Section 228 Highways Act 1980.</a:t>
            </a:r>
          </a:p>
          <a:p>
            <a:pPr marL="0" indent="0">
              <a:lnSpc>
                <a:spcPct val="110000"/>
              </a:lnSpc>
              <a:buNone/>
            </a:pPr>
            <a:endParaRPr lang="en-GB" sz="3200" baseline="30000" dirty="0"/>
          </a:p>
          <a:p>
            <a:pPr marL="0" indent="0">
              <a:lnSpc>
                <a:spcPct val="110000"/>
              </a:lnSpc>
              <a:buNone/>
            </a:pPr>
            <a:endParaRPr lang="en-GB" sz="3200" baseline="30000" dirty="0"/>
          </a:p>
          <a:p>
            <a:pPr marL="0" indent="0">
              <a:lnSpc>
                <a:spcPct val="110000"/>
              </a:lnSpc>
              <a:buNone/>
            </a:pPr>
            <a:endParaRPr lang="en-GB" sz="3200" baseline="30000" dirty="0"/>
          </a:p>
          <a:p>
            <a:endParaRPr lang="en-GB" baseline="30000" dirty="0"/>
          </a:p>
          <a:p>
            <a:endParaRPr lang="en-GB" baseline="30000" dirty="0"/>
          </a:p>
        </p:txBody>
      </p:sp>
    </p:spTree>
    <p:extLst>
      <p:ext uri="{BB962C8B-B14F-4D97-AF65-F5344CB8AC3E}">
        <p14:creationId xmlns:p14="http://schemas.microsoft.com/office/powerpoint/2010/main" val="4173987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Section 38 Agreements</a:t>
            </a:r>
          </a:p>
        </p:txBody>
      </p:sp>
      <p:sp>
        <p:nvSpPr>
          <p:cNvPr id="3" name="Content Placeholder 2"/>
          <p:cNvSpPr>
            <a:spLocks noGrp="1"/>
          </p:cNvSpPr>
          <p:nvPr>
            <p:ph idx="1"/>
          </p:nvPr>
        </p:nvSpPr>
        <p:spPr>
          <a:xfrm>
            <a:off x="628649" y="1825625"/>
            <a:ext cx="7686675" cy="3660775"/>
          </a:xfrm>
        </p:spPr>
        <p:txBody>
          <a:bodyPr>
            <a:normAutofit fontScale="25000" lnSpcReduction="20000"/>
          </a:bodyPr>
          <a:lstStyle/>
          <a:p>
            <a:pPr marL="0" indent="0">
              <a:lnSpc>
                <a:spcPct val="110000"/>
              </a:lnSpc>
              <a:buNone/>
            </a:pPr>
            <a:endParaRPr lang="en-GB" baseline="30000" dirty="0"/>
          </a:p>
          <a:p>
            <a:pPr marL="0" indent="0" algn="just">
              <a:lnSpc>
                <a:spcPct val="110000"/>
              </a:lnSpc>
              <a:buNone/>
            </a:pPr>
            <a:r>
              <a:rPr lang="en-GB" sz="12800" baseline="30000" dirty="0"/>
              <a:t>S.38(3):</a:t>
            </a:r>
          </a:p>
          <a:p>
            <a:pPr marL="0" indent="0" algn="just">
              <a:lnSpc>
                <a:spcPct val="110000"/>
              </a:lnSpc>
              <a:buNone/>
            </a:pPr>
            <a:r>
              <a:rPr lang="en-GB" sz="12800" baseline="30000" dirty="0"/>
              <a:t>“A local highway authority may agree with any person to undertake the maintenance of a way—</a:t>
            </a:r>
          </a:p>
          <a:p>
            <a:pPr marL="0" indent="0" algn="just">
              <a:lnSpc>
                <a:spcPct val="110000"/>
              </a:lnSpc>
              <a:buNone/>
            </a:pPr>
            <a:r>
              <a:rPr lang="en-GB" sz="9800" baseline="30000" dirty="0"/>
              <a:t>	</a:t>
            </a:r>
            <a:r>
              <a:rPr lang="en-GB" sz="12800" baseline="30000" dirty="0"/>
              <a:t>(a) which that person is willing and has the necessary 	power to dedicate as a highway, 	or</a:t>
            </a:r>
          </a:p>
          <a:p>
            <a:pPr marL="0" indent="0" algn="just">
              <a:lnSpc>
                <a:spcPct val="110000"/>
              </a:lnSpc>
              <a:buNone/>
            </a:pPr>
            <a:r>
              <a:rPr lang="en-GB" sz="9800" baseline="30000" dirty="0"/>
              <a:t>	</a:t>
            </a:r>
            <a:r>
              <a:rPr lang="en-GB" sz="12800" baseline="30000" dirty="0"/>
              <a:t>(b) which is to be constructed by that person, or by a 	highway authority on his behalf, and which he proposes to 	dedicate as a highway;</a:t>
            </a:r>
          </a:p>
          <a:p>
            <a:pPr marL="0" indent="0" algn="just">
              <a:lnSpc>
                <a:spcPct val="110000"/>
              </a:lnSpc>
              <a:buNone/>
            </a:pPr>
            <a:r>
              <a:rPr lang="en-GB" sz="12800" baseline="30000" dirty="0"/>
              <a:t>and where an agreement is made under this subsection the way to which the agreement relates shall, on such date as may be specified in the agreement, become for the purposes of this Act a highway maintainable at the public expense.”</a:t>
            </a:r>
          </a:p>
          <a:p>
            <a:pPr marL="0" indent="0" algn="just">
              <a:lnSpc>
                <a:spcPct val="110000"/>
              </a:lnSpc>
              <a:buNone/>
            </a:pPr>
            <a:endParaRPr lang="en-GB" sz="4000" baseline="30000" dirty="0"/>
          </a:p>
          <a:p>
            <a:pPr marL="0" indent="0" algn="just">
              <a:lnSpc>
                <a:spcPct val="110000"/>
              </a:lnSpc>
              <a:buNone/>
            </a:pPr>
            <a:endParaRPr lang="en-GB" sz="4000" baseline="30000" dirty="0"/>
          </a:p>
          <a:p>
            <a:pPr marL="0" indent="0" algn="ctr">
              <a:lnSpc>
                <a:spcPct val="110000"/>
              </a:lnSpc>
              <a:buNone/>
            </a:pPr>
            <a:endParaRPr lang="en-GB" sz="4000" baseline="30000" dirty="0"/>
          </a:p>
          <a:p>
            <a:pPr marL="0" indent="0" algn="ctr">
              <a:lnSpc>
                <a:spcPct val="110000"/>
              </a:lnSpc>
              <a:buNone/>
            </a:pPr>
            <a:endParaRPr lang="en-GB" sz="4000" baseline="30000" dirty="0"/>
          </a:p>
          <a:p>
            <a:pPr marL="0" indent="0">
              <a:lnSpc>
                <a:spcPct val="110000"/>
              </a:lnSpc>
              <a:buNone/>
            </a:pPr>
            <a:endParaRPr lang="en-GB" sz="3200" baseline="30000" dirty="0"/>
          </a:p>
          <a:p>
            <a:pPr marL="0" indent="0">
              <a:lnSpc>
                <a:spcPct val="110000"/>
              </a:lnSpc>
              <a:buNone/>
            </a:pPr>
            <a:endParaRPr lang="en-GB" sz="3200" baseline="30000" dirty="0"/>
          </a:p>
          <a:p>
            <a:pPr marL="0" indent="0">
              <a:lnSpc>
                <a:spcPct val="110000"/>
              </a:lnSpc>
              <a:buNone/>
            </a:pPr>
            <a:endParaRPr lang="en-GB" sz="3200" baseline="30000" dirty="0"/>
          </a:p>
          <a:p>
            <a:endParaRPr lang="en-GB" baseline="30000" dirty="0"/>
          </a:p>
          <a:p>
            <a:endParaRPr lang="en-GB" baseline="30000" dirty="0"/>
          </a:p>
        </p:txBody>
      </p:sp>
    </p:spTree>
    <p:extLst>
      <p:ext uri="{BB962C8B-B14F-4D97-AF65-F5344CB8AC3E}">
        <p14:creationId xmlns:p14="http://schemas.microsoft.com/office/powerpoint/2010/main" val="3362116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Power to Dedicate</a:t>
            </a:r>
          </a:p>
        </p:txBody>
      </p:sp>
      <p:sp>
        <p:nvSpPr>
          <p:cNvPr id="3" name="Content Placeholder 2"/>
          <p:cNvSpPr>
            <a:spLocks noGrp="1"/>
          </p:cNvSpPr>
          <p:nvPr>
            <p:ph idx="1"/>
          </p:nvPr>
        </p:nvSpPr>
        <p:spPr>
          <a:xfrm>
            <a:off x="628649" y="1825625"/>
            <a:ext cx="7686675" cy="3660775"/>
          </a:xfrm>
        </p:spPr>
        <p:txBody>
          <a:bodyPr>
            <a:normAutofit/>
          </a:bodyPr>
          <a:lstStyle/>
          <a:p>
            <a:pPr marL="0" indent="0">
              <a:lnSpc>
                <a:spcPct val="110000"/>
              </a:lnSpc>
              <a:buNone/>
            </a:pPr>
            <a:endParaRPr lang="en-GB" baseline="30000" dirty="0"/>
          </a:p>
          <a:p>
            <a:pPr algn="just">
              <a:lnSpc>
                <a:spcPct val="110000"/>
              </a:lnSpc>
            </a:pPr>
            <a:r>
              <a:rPr lang="en-GB" sz="4000" baseline="30000" dirty="0"/>
              <a:t>Only the freehold owner can effectively dedicate as the person with the capacity to bind the land in perpetuity.</a:t>
            </a:r>
          </a:p>
          <a:p>
            <a:pPr algn="just">
              <a:lnSpc>
                <a:spcPct val="110000"/>
              </a:lnSpc>
            </a:pPr>
            <a:r>
              <a:rPr lang="en-GB" sz="4000" baseline="30000" dirty="0"/>
              <a:t>Importance of demonstrating title.</a:t>
            </a:r>
          </a:p>
          <a:p>
            <a:pPr marL="0" indent="0" algn="just">
              <a:lnSpc>
                <a:spcPct val="110000"/>
              </a:lnSpc>
              <a:buNone/>
            </a:pPr>
            <a:endParaRPr lang="en-GB" sz="4000" baseline="30000" dirty="0"/>
          </a:p>
          <a:p>
            <a:pPr marL="0" indent="0" algn="just">
              <a:lnSpc>
                <a:spcPct val="110000"/>
              </a:lnSpc>
              <a:buNone/>
            </a:pPr>
            <a:endParaRPr lang="en-GB" sz="4000" baseline="30000" dirty="0"/>
          </a:p>
          <a:p>
            <a:pPr marL="0" indent="0" algn="ctr">
              <a:lnSpc>
                <a:spcPct val="110000"/>
              </a:lnSpc>
              <a:buNone/>
            </a:pPr>
            <a:endParaRPr lang="en-GB" sz="4000" baseline="30000" dirty="0"/>
          </a:p>
          <a:p>
            <a:pPr marL="0" indent="0" algn="ctr">
              <a:lnSpc>
                <a:spcPct val="110000"/>
              </a:lnSpc>
              <a:buNone/>
            </a:pPr>
            <a:endParaRPr lang="en-GB" sz="4000" baseline="30000" dirty="0"/>
          </a:p>
          <a:p>
            <a:pPr marL="0" indent="0">
              <a:lnSpc>
                <a:spcPct val="110000"/>
              </a:lnSpc>
              <a:buNone/>
            </a:pPr>
            <a:endParaRPr lang="en-GB" sz="3200" baseline="30000" dirty="0"/>
          </a:p>
          <a:p>
            <a:pPr marL="0" indent="0">
              <a:lnSpc>
                <a:spcPct val="110000"/>
              </a:lnSpc>
              <a:buNone/>
            </a:pPr>
            <a:endParaRPr lang="en-GB" sz="3200" baseline="30000" dirty="0"/>
          </a:p>
          <a:p>
            <a:pPr marL="0" indent="0">
              <a:lnSpc>
                <a:spcPct val="110000"/>
              </a:lnSpc>
              <a:buNone/>
            </a:pPr>
            <a:endParaRPr lang="en-GB" sz="3200" baseline="30000" dirty="0"/>
          </a:p>
          <a:p>
            <a:endParaRPr lang="en-GB" baseline="30000" dirty="0"/>
          </a:p>
          <a:p>
            <a:endParaRPr lang="en-GB" baseline="30000" dirty="0"/>
          </a:p>
        </p:txBody>
      </p:sp>
    </p:spTree>
    <p:extLst>
      <p:ext uri="{BB962C8B-B14F-4D97-AF65-F5344CB8AC3E}">
        <p14:creationId xmlns:p14="http://schemas.microsoft.com/office/powerpoint/2010/main" val="1536268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Importance of Plans</a:t>
            </a:r>
          </a:p>
        </p:txBody>
      </p:sp>
      <p:sp>
        <p:nvSpPr>
          <p:cNvPr id="3" name="Content Placeholder 2"/>
          <p:cNvSpPr>
            <a:spLocks noGrp="1"/>
          </p:cNvSpPr>
          <p:nvPr>
            <p:ph idx="1"/>
          </p:nvPr>
        </p:nvSpPr>
        <p:spPr>
          <a:xfrm>
            <a:off x="628649" y="1825625"/>
            <a:ext cx="7686675" cy="3660775"/>
          </a:xfrm>
        </p:spPr>
        <p:txBody>
          <a:bodyPr>
            <a:normAutofit/>
          </a:bodyPr>
          <a:lstStyle/>
          <a:p>
            <a:pPr marL="0" indent="0" algn="just">
              <a:lnSpc>
                <a:spcPct val="110000"/>
              </a:lnSpc>
              <a:buNone/>
            </a:pPr>
            <a:endParaRPr lang="en-GB" sz="4000" baseline="30000" dirty="0"/>
          </a:p>
          <a:p>
            <a:pPr marL="0" indent="0" algn="just">
              <a:lnSpc>
                <a:spcPct val="110000"/>
              </a:lnSpc>
              <a:buNone/>
            </a:pPr>
            <a:r>
              <a:rPr lang="en-GB" sz="4000" baseline="30000" dirty="0"/>
              <a:t>Accuracy of plans is crucial.</a:t>
            </a:r>
          </a:p>
          <a:p>
            <a:pPr marL="0" indent="0" algn="just">
              <a:lnSpc>
                <a:spcPct val="110000"/>
              </a:lnSpc>
              <a:buNone/>
            </a:pPr>
            <a:r>
              <a:rPr lang="en-GB" sz="4000" b="1" baseline="30000" dirty="0"/>
              <a:t>Betterment Properties Weymouth v James </a:t>
            </a:r>
            <a:r>
              <a:rPr lang="en-GB" sz="4000" b="1" baseline="30000" dirty="0" err="1"/>
              <a:t>Carthy</a:t>
            </a:r>
            <a:r>
              <a:rPr lang="en-GB" sz="4000" baseline="30000" dirty="0"/>
              <a:t> [2010] EWCA </a:t>
            </a:r>
            <a:r>
              <a:rPr lang="en-GB" sz="4000" baseline="30000" dirty="0" err="1"/>
              <a:t>Civ</a:t>
            </a:r>
            <a:r>
              <a:rPr lang="en-GB" sz="4000" baseline="30000" dirty="0"/>
              <a:t> 1401 - importance of ensuring that intention of parties is accurately reflected in agreement and plans.</a:t>
            </a:r>
          </a:p>
          <a:p>
            <a:pPr marL="0" indent="0" algn="ctr">
              <a:lnSpc>
                <a:spcPct val="110000"/>
              </a:lnSpc>
              <a:buNone/>
            </a:pPr>
            <a:endParaRPr lang="en-GB" sz="4000" baseline="30000" dirty="0"/>
          </a:p>
          <a:p>
            <a:pPr marL="0" indent="0" algn="ctr">
              <a:lnSpc>
                <a:spcPct val="110000"/>
              </a:lnSpc>
              <a:buNone/>
            </a:pPr>
            <a:endParaRPr lang="en-GB" sz="4000" baseline="30000" dirty="0"/>
          </a:p>
          <a:p>
            <a:pPr marL="0" indent="0">
              <a:lnSpc>
                <a:spcPct val="110000"/>
              </a:lnSpc>
              <a:buNone/>
            </a:pPr>
            <a:endParaRPr lang="en-GB" sz="3200" baseline="30000" dirty="0"/>
          </a:p>
          <a:p>
            <a:pPr marL="0" indent="0">
              <a:lnSpc>
                <a:spcPct val="110000"/>
              </a:lnSpc>
              <a:buNone/>
            </a:pPr>
            <a:endParaRPr lang="en-GB" sz="3200" baseline="30000" dirty="0"/>
          </a:p>
          <a:p>
            <a:pPr marL="0" indent="0">
              <a:lnSpc>
                <a:spcPct val="110000"/>
              </a:lnSpc>
              <a:buNone/>
            </a:pPr>
            <a:endParaRPr lang="en-GB" sz="3200" baseline="30000" dirty="0"/>
          </a:p>
          <a:p>
            <a:endParaRPr lang="en-GB" baseline="30000" dirty="0"/>
          </a:p>
          <a:p>
            <a:endParaRPr lang="en-GB" baseline="30000" dirty="0"/>
          </a:p>
        </p:txBody>
      </p:sp>
    </p:spTree>
    <p:extLst>
      <p:ext uri="{BB962C8B-B14F-4D97-AF65-F5344CB8AC3E}">
        <p14:creationId xmlns:p14="http://schemas.microsoft.com/office/powerpoint/2010/main" val="3627717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Registration</a:t>
            </a:r>
          </a:p>
        </p:txBody>
      </p:sp>
      <p:sp>
        <p:nvSpPr>
          <p:cNvPr id="3" name="Content Placeholder 2"/>
          <p:cNvSpPr>
            <a:spLocks noGrp="1"/>
          </p:cNvSpPr>
          <p:nvPr>
            <p:ph idx="1"/>
          </p:nvPr>
        </p:nvSpPr>
        <p:spPr>
          <a:xfrm>
            <a:off x="628649" y="1825625"/>
            <a:ext cx="7686675" cy="3660775"/>
          </a:xfrm>
        </p:spPr>
        <p:txBody>
          <a:bodyPr>
            <a:normAutofit/>
          </a:bodyPr>
          <a:lstStyle/>
          <a:p>
            <a:pPr marL="0" indent="0" algn="just">
              <a:lnSpc>
                <a:spcPct val="110000"/>
              </a:lnSpc>
              <a:buNone/>
            </a:pPr>
            <a:endParaRPr lang="en-GB" sz="4000" b="1" baseline="30000" dirty="0"/>
          </a:p>
          <a:p>
            <a:pPr marL="0" indent="0" algn="just">
              <a:lnSpc>
                <a:spcPct val="110000"/>
              </a:lnSpc>
              <a:buNone/>
            </a:pPr>
            <a:r>
              <a:rPr lang="en-GB" sz="4000" b="1" baseline="30000" dirty="0"/>
              <a:t>Overseas Investment Services v </a:t>
            </a:r>
            <a:r>
              <a:rPr lang="en-GB" sz="4000" b="1" baseline="30000" dirty="0" err="1"/>
              <a:t>Simcobuild</a:t>
            </a:r>
            <a:r>
              <a:rPr lang="en-GB" sz="4000" b="1" baseline="30000" dirty="0"/>
              <a:t> Construction</a:t>
            </a:r>
            <a:r>
              <a:rPr lang="en-GB" sz="4000" baseline="30000" dirty="0"/>
              <a:t> (1995) 70 P &amp; CR 322 – section 38 agreements not binding on subsequent purchasers.</a:t>
            </a:r>
          </a:p>
          <a:p>
            <a:pPr marL="0" indent="0" algn="just">
              <a:lnSpc>
                <a:spcPct val="110000"/>
              </a:lnSpc>
              <a:buNone/>
            </a:pPr>
            <a:r>
              <a:rPr lang="en-GB" sz="4000" baseline="30000" dirty="0"/>
              <a:t>Importance of registering as a local land charge to ensure its enforceability.</a:t>
            </a:r>
          </a:p>
          <a:p>
            <a:pPr marL="0" indent="0" algn="ctr">
              <a:lnSpc>
                <a:spcPct val="110000"/>
              </a:lnSpc>
              <a:buNone/>
            </a:pPr>
            <a:endParaRPr lang="en-GB" sz="4000" baseline="30000" dirty="0"/>
          </a:p>
          <a:p>
            <a:pPr marL="0" indent="0" algn="ctr">
              <a:lnSpc>
                <a:spcPct val="110000"/>
              </a:lnSpc>
              <a:buNone/>
            </a:pPr>
            <a:endParaRPr lang="en-GB" sz="4000" baseline="30000" dirty="0"/>
          </a:p>
          <a:p>
            <a:pPr marL="0" indent="0">
              <a:lnSpc>
                <a:spcPct val="110000"/>
              </a:lnSpc>
              <a:buNone/>
            </a:pPr>
            <a:endParaRPr lang="en-GB" sz="3200" baseline="30000" dirty="0"/>
          </a:p>
          <a:p>
            <a:pPr marL="0" indent="0">
              <a:lnSpc>
                <a:spcPct val="110000"/>
              </a:lnSpc>
              <a:buNone/>
            </a:pPr>
            <a:endParaRPr lang="en-GB" sz="3200" baseline="30000" dirty="0"/>
          </a:p>
          <a:p>
            <a:pPr marL="0" indent="0">
              <a:lnSpc>
                <a:spcPct val="110000"/>
              </a:lnSpc>
              <a:buNone/>
            </a:pPr>
            <a:endParaRPr lang="en-GB" sz="3200" baseline="30000" dirty="0"/>
          </a:p>
          <a:p>
            <a:endParaRPr lang="en-GB" baseline="30000" dirty="0"/>
          </a:p>
          <a:p>
            <a:endParaRPr lang="en-GB" baseline="30000" dirty="0"/>
          </a:p>
        </p:txBody>
      </p:sp>
    </p:spTree>
    <p:extLst>
      <p:ext uri="{BB962C8B-B14F-4D97-AF65-F5344CB8AC3E}">
        <p14:creationId xmlns:p14="http://schemas.microsoft.com/office/powerpoint/2010/main" val="3736309125"/>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44546A"/>
      </a:dk2>
      <a:lt2>
        <a:srgbClr val="E7E6E6"/>
      </a:lt2>
      <a:accent1>
        <a:srgbClr val="78BDE9"/>
      </a:accent1>
      <a:accent2>
        <a:srgbClr val="33377B"/>
      </a:accent2>
      <a:accent3>
        <a:srgbClr val="B9B8AE"/>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INGS POWERPOINT TEMPLATE 2018" id="{B50DB149-6D8D-41E7-85E4-2359C6B57791}" vid="{7755A5AA-BA2D-498D-93C4-0645E69B78B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253</TotalTime>
  <Words>1221</Words>
  <Application>Microsoft Office PowerPoint</Application>
  <PresentationFormat>On-screen Show (4:3)</PresentationFormat>
  <Paragraphs>210</Paragraphs>
  <Slides>23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ADOPTION AND MAINTENANCE OF HIGHWAYS</vt:lpstr>
      <vt:lpstr>Introduction</vt:lpstr>
      <vt:lpstr>Introduction</vt:lpstr>
      <vt:lpstr>Introduction</vt:lpstr>
      <vt:lpstr>Adoption</vt:lpstr>
      <vt:lpstr>Section 38 Agreements</vt:lpstr>
      <vt:lpstr>Power to Dedicate</vt:lpstr>
      <vt:lpstr>Importance of Plans</vt:lpstr>
      <vt:lpstr>Registration</vt:lpstr>
      <vt:lpstr>Section 37 Adoption</vt:lpstr>
      <vt:lpstr>Section 37 Adoption</vt:lpstr>
      <vt:lpstr>Section 228 Adoption</vt:lpstr>
      <vt:lpstr>Section 228 Adoption</vt:lpstr>
      <vt:lpstr>Section 228 Adoption</vt:lpstr>
      <vt:lpstr>Section 228 Adoption</vt:lpstr>
      <vt:lpstr>Section 228 Adoption</vt:lpstr>
      <vt:lpstr>S.41 Duty of Maintenance</vt:lpstr>
      <vt:lpstr>S.41 Duty of Maintenance</vt:lpstr>
      <vt:lpstr>S.41 Duty of Maintenance</vt:lpstr>
      <vt:lpstr>S.41 Duty of Maintenance</vt:lpstr>
      <vt:lpstr>S.58 Defence</vt:lpstr>
      <vt:lpstr>Enforcement of Duty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KINGS POWERPOINT</dc:title>
  <dc:creator>Marketing</dc:creator>
  <cp:lastModifiedBy>Marion Borman</cp:lastModifiedBy>
  <cp:revision>87</cp:revision>
  <dcterms:created xsi:type="dcterms:W3CDTF">2018-01-17T11:19:08Z</dcterms:created>
  <dcterms:modified xsi:type="dcterms:W3CDTF">2021-10-25T07:53:33Z</dcterms:modified>
</cp:coreProperties>
</file>