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05" r:id="rId2"/>
    <p:sldId id="306" r:id="rId3"/>
    <p:sldId id="359" r:id="rId4"/>
    <p:sldId id="309" r:id="rId5"/>
    <p:sldId id="310" r:id="rId6"/>
    <p:sldId id="311" r:id="rId7"/>
    <p:sldId id="312" r:id="rId8"/>
    <p:sldId id="313" r:id="rId9"/>
    <p:sldId id="314" r:id="rId10"/>
    <p:sldId id="315" r:id="rId11"/>
    <p:sldId id="316" r:id="rId12"/>
    <p:sldId id="318" r:id="rId13"/>
    <p:sldId id="319" r:id="rId14"/>
    <p:sldId id="320" r:id="rId15"/>
    <p:sldId id="321" r:id="rId16"/>
    <p:sldId id="322" r:id="rId17"/>
    <p:sldId id="357" r:id="rId18"/>
    <p:sldId id="361" r:id="rId19"/>
    <p:sldId id="362" r:id="rId20"/>
    <p:sldId id="303" r:id="rId21"/>
    <p:sldId id="360" r:id="rId22"/>
    <p:sldId id="358" r:id="rId23"/>
    <p:sldId id="3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683"/>
    <a:srgbClr val="003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50" autoAdjust="0"/>
    <p:restoredTop sz="94660"/>
  </p:normalViewPr>
  <p:slideViewPr>
    <p:cSldViewPr snapToGrid="0">
      <p:cViewPr varScale="1">
        <p:scale>
          <a:sx n="116" d="100"/>
          <a:sy n="116" d="100"/>
        </p:scale>
        <p:origin x="10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E537B-A679-784B-8120-65ABAC6115A9}" type="datetimeFigureOut">
              <a:rPr lang="en-US" smtClean="0"/>
              <a:t>10/25/2021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7E0C8-BFC0-8E42-8F18-E5E678C795CA}" type="slidenum">
              <a:rPr lang="en-US" smtClean="0"/>
              <a:t>‹#›</a:t>
            </a:fld>
            <a:endParaRPr lang="en-US" dirty="0"/>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7E0C8-BFC0-8E42-8F18-E5E678C795CA}" type="slidenum">
              <a:rPr lang="en-US" smtClean="0"/>
              <a:t>1</a:t>
            </a:fld>
            <a:endParaRPr lang="en-US" dirty="0"/>
          </a:p>
        </p:txBody>
      </p:sp>
    </p:spTree>
    <p:extLst>
      <p:ext uri="{BB962C8B-B14F-4D97-AF65-F5344CB8AC3E}">
        <p14:creationId xmlns:p14="http://schemas.microsoft.com/office/powerpoint/2010/main" val="1082828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93875"/>
            <a:ext cx="5629275" cy="2387600"/>
          </a:xfrm>
          <a:prstGeom prst="rect">
            <a:avLst/>
          </a:prstGeom>
        </p:spPr>
        <p:txBody>
          <a:bodyPr anchor="b"/>
          <a:lstStyle>
            <a:lvl1pPr algn="l">
              <a:defRPr sz="60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85800" y="4273550"/>
            <a:ext cx="6858000" cy="1655762"/>
          </a:xfrm>
        </p:spPr>
        <p:txBody>
          <a:bodyPr/>
          <a:lstStyle>
            <a:lvl1pPr marL="0" indent="0" algn="l">
              <a:buNone/>
              <a:defRPr sz="2400">
                <a:solidFill>
                  <a:srgbClr val="9036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6946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314825"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22187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88977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314825" cy="1325563"/>
          </a:xfrm>
          <a:prstGeom prst="rect">
            <a:avLst/>
          </a:prstGeom>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72246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89679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314825"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68096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11740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314825"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6741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82046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1793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25/10/2021</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05544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4572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24177" y="365126"/>
            <a:ext cx="989389" cy="1137138"/>
          </a:xfrm>
          <a:prstGeom prst="rect">
            <a:avLst/>
          </a:prstGeom>
        </p:spPr>
      </p:pic>
      <p:sp>
        <p:nvSpPr>
          <p:cNvPr id="7" name="Title Placeholder 6"/>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581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446329"/>
            <a:ext cx="5629275" cy="3719657"/>
          </a:xfrm>
        </p:spPr>
        <p:txBody>
          <a:bodyPr>
            <a:normAutofit/>
          </a:bodyPr>
          <a:lstStyle/>
          <a:p>
            <a:r>
              <a:rPr lang="en-US" sz="4400" dirty="0"/>
              <a:t>EXTINGUISHMENT AND DIVERSION OF HIGHWAYS</a:t>
            </a:r>
            <a:endParaRPr lang="en-GB" sz="4400" dirty="0"/>
          </a:p>
        </p:txBody>
      </p:sp>
      <p:sp>
        <p:nvSpPr>
          <p:cNvPr id="3" name="Subtitle 2"/>
          <p:cNvSpPr>
            <a:spLocks noGrp="1"/>
          </p:cNvSpPr>
          <p:nvPr>
            <p:ph type="subTitle" idx="1"/>
          </p:nvPr>
        </p:nvSpPr>
        <p:spPr>
          <a:xfrm>
            <a:off x="422496" y="4316412"/>
            <a:ext cx="6858000" cy="1655762"/>
          </a:xfrm>
        </p:spPr>
        <p:txBody>
          <a:bodyPr/>
          <a:lstStyle/>
          <a:p>
            <a:r>
              <a:rPr lang="en-GB" b="1" dirty="0">
                <a:latin typeface="+mj-lt"/>
              </a:rPr>
              <a:t>Ruth Stockley</a:t>
            </a:r>
          </a:p>
          <a:p>
            <a:r>
              <a:rPr lang="en-GB" b="1" dirty="0">
                <a:latin typeface="+mj-lt"/>
              </a:rPr>
              <a:t>Barrister</a:t>
            </a:r>
          </a:p>
        </p:txBody>
      </p:sp>
    </p:spTree>
    <p:extLst>
      <p:ext uri="{BB962C8B-B14F-4D97-AF65-F5344CB8AC3E}">
        <p14:creationId xmlns:p14="http://schemas.microsoft.com/office/powerpoint/2010/main" val="38006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025195" cy="1470601"/>
          </a:xfrm>
        </p:spPr>
        <p:txBody>
          <a:bodyPr>
            <a:normAutofit/>
          </a:bodyPr>
          <a:lstStyle/>
          <a:p>
            <a:r>
              <a:rPr lang="en-US" dirty="0"/>
              <a:t>Hurdles: S118: Extinguishment</a:t>
            </a:r>
          </a:p>
        </p:txBody>
      </p:sp>
      <p:pic>
        <p:nvPicPr>
          <p:cNvPr id="4" name="Picture 3"/>
          <p:cNvPicPr>
            <a:picLocks noChangeAspect="1"/>
          </p:cNvPicPr>
          <p:nvPr/>
        </p:nvPicPr>
        <p:blipFill>
          <a:blip r:embed="rId2"/>
          <a:stretch>
            <a:fillRect/>
          </a:stretch>
        </p:blipFill>
        <p:spPr>
          <a:xfrm>
            <a:off x="360218" y="1805708"/>
            <a:ext cx="7968630" cy="2281382"/>
          </a:xfrm>
          <a:prstGeom prst="rect">
            <a:avLst/>
          </a:prstGeom>
        </p:spPr>
      </p:pic>
      <p:sp>
        <p:nvSpPr>
          <p:cNvPr id="5" name="TextBox 4"/>
          <p:cNvSpPr txBox="1"/>
          <p:nvPr/>
        </p:nvSpPr>
        <p:spPr>
          <a:xfrm>
            <a:off x="658455" y="4111115"/>
            <a:ext cx="2602151" cy="923330"/>
          </a:xfrm>
          <a:prstGeom prst="rect">
            <a:avLst/>
          </a:prstGeom>
          <a:noFill/>
        </p:spPr>
        <p:txBody>
          <a:bodyPr wrap="square" rtlCol="0">
            <a:spAutoFit/>
          </a:bodyPr>
          <a:lstStyle/>
          <a:p>
            <a:r>
              <a:rPr lang="en-US" u="sng" dirty="0">
                <a:solidFill>
                  <a:schemeClr val="bg2">
                    <a:lumMod val="25000"/>
                  </a:schemeClr>
                </a:solidFill>
              </a:rPr>
              <a:t>(1) OMA</a:t>
            </a:r>
            <a:r>
              <a:rPr lang="en-US" i="1" dirty="0">
                <a:solidFill>
                  <a:schemeClr val="bg2">
                    <a:lumMod val="25000"/>
                  </a:schemeClr>
                </a:solidFill>
              </a:rPr>
              <a:t>: “Appears” </a:t>
            </a:r>
            <a:r>
              <a:rPr lang="en-US" dirty="0">
                <a:solidFill>
                  <a:schemeClr val="bg2">
                    <a:lumMod val="25000"/>
                  </a:schemeClr>
                </a:solidFill>
              </a:rPr>
              <a:t>expedient on ground not needed for public use</a:t>
            </a:r>
          </a:p>
        </p:txBody>
      </p:sp>
      <p:sp>
        <p:nvSpPr>
          <p:cNvPr id="7" name="TextBox 6"/>
          <p:cNvSpPr txBox="1"/>
          <p:nvPr/>
        </p:nvSpPr>
        <p:spPr>
          <a:xfrm>
            <a:off x="4633494" y="4029363"/>
            <a:ext cx="3875506" cy="1477328"/>
          </a:xfrm>
          <a:prstGeom prst="rect">
            <a:avLst/>
          </a:prstGeom>
          <a:noFill/>
        </p:spPr>
        <p:txBody>
          <a:bodyPr wrap="square" rtlCol="0">
            <a:spAutoFit/>
          </a:bodyPr>
          <a:lstStyle/>
          <a:p>
            <a:r>
              <a:rPr lang="en-US" dirty="0">
                <a:solidFill>
                  <a:schemeClr val="bg2">
                    <a:lumMod val="25000"/>
                  </a:schemeClr>
                </a:solidFill>
              </a:rPr>
              <a:t>(2) </a:t>
            </a:r>
            <a:r>
              <a:rPr lang="en-US" u="sng" dirty="0">
                <a:solidFill>
                  <a:schemeClr val="bg2">
                    <a:lumMod val="25000"/>
                  </a:schemeClr>
                </a:solidFill>
              </a:rPr>
              <a:t>Confirming Authority:</a:t>
            </a:r>
          </a:p>
          <a:p>
            <a:r>
              <a:rPr lang="en-US" dirty="0">
                <a:solidFill>
                  <a:schemeClr val="bg2">
                    <a:lumMod val="25000"/>
                  </a:schemeClr>
                </a:solidFill>
              </a:rPr>
              <a:t> </a:t>
            </a:r>
            <a:r>
              <a:rPr lang="en-US" i="1" dirty="0">
                <a:solidFill>
                  <a:schemeClr val="bg2">
                    <a:lumMod val="25000"/>
                  </a:schemeClr>
                </a:solidFill>
              </a:rPr>
              <a:t>“Satisfied” </a:t>
            </a:r>
            <a:r>
              <a:rPr lang="en-US" dirty="0">
                <a:solidFill>
                  <a:schemeClr val="bg2">
                    <a:lumMod val="25000"/>
                  </a:schemeClr>
                </a:solidFill>
              </a:rPr>
              <a:t>expedient, having regard to </a:t>
            </a:r>
          </a:p>
          <a:p>
            <a:pPr marL="400050" indent="-400050">
              <a:buAutoNum type="romanLcPeriod"/>
            </a:pPr>
            <a:r>
              <a:rPr lang="en-US" dirty="0">
                <a:solidFill>
                  <a:schemeClr val="bg2">
                    <a:lumMod val="25000"/>
                  </a:schemeClr>
                </a:solidFill>
              </a:rPr>
              <a:t>Extent path likely to be used apart from Order</a:t>
            </a:r>
          </a:p>
          <a:p>
            <a:pPr marL="400050" indent="-400050">
              <a:buAutoNum type="romanLcPeriod"/>
            </a:pPr>
            <a:r>
              <a:rPr lang="en-US" dirty="0">
                <a:solidFill>
                  <a:schemeClr val="bg2">
                    <a:lumMod val="25000"/>
                  </a:schemeClr>
                </a:solidFill>
              </a:rPr>
              <a:t>Likely effect on land served by path</a:t>
            </a:r>
          </a:p>
        </p:txBody>
      </p:sp>
    </p:spTree>
    <p:extLst>
      <p:ext uri="{BB962C8B-B14F-4D97-AF65-F5344CB8AC3E}">
        <p14:creationId xmlns:p14="http://schemas.microsoft.com/office/powerpoint/2010/main" val="263288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137476" cy="1325563"/>
          </a:xfrm>
        </p:spPr>
        <p:txBody>
          <a:bodyPr/>
          <a:lstStyle/>
          <a:p>
            <a:r>
              <a:rPr lang="en-US" dirty="0"/>
              <a:t>Hurdles: S119 Diversion</a:t>
            </a:r>
          </a:p>
        </p:txBody>
      </p:sp>
      <p:sp>
        <p:nvSpPr>
          <p:cNvPr id="6" name="TextBox 5"/>
          <p:cNvSpPr txBox="1"/>
          <p:nvPr/>
        </p:nvSpPr>
        <p:spPr>
          <a:xfrm>
            <a:off x="194492" y="4104020"/>
            <a:ext cx="3375014" cy="2031325"/>
          </a:xfrm>
          <a:prstGeom prst="rect">
            <a:avLst/>
          </a:prstGeom>
          <a:noFill/>
        </p:spPr>
        <p:txBody>
          <a:bodyPr wrap="square" rtlCol="0">
            <a:spAutoFit/>
          </a:bodyPr>
          <a:lstStyle/>
          <a:p>
            <a:pPr marL="342900" indent="-342900">
              <a:buAutoNum type="arabicParenBoth"/>
            </a:pPr>
            <a:r>
              <a:rPr lang="en-US" u="sng" dirty="0">
                <a:solidFill>
                  <a:schemeClr val="bg2">
                    <a:lumMod val="25000"/>
                  </a:schemeClr>
                </a:solidFill>
              </a:rPr>
              <a:t>OMA</a:t>
            </a:r>
          </a:p>
          <a:p>
            <a:r>
              <a:rPr lang="en-US" i="1" dirty="0">
                <a:solidFill>
                  <a:schemeClr val="bg2">
                    <a:lumMod val="25000"/>
                  </a:schemeClr>
                </a:solidFill>
              </a:rPr>
              <a:t>“Appears” </a:t>
            </a:r>
            <a:r>
              <a:rPr lang="en-US" dirty="0">
                <a:solidFill>
                  <a:schemeClr val="bg2">
                    <a:lumMod val="25000"/>
                  </a:schemeClr>
                </a:solidFill>
              </a:rPr>
              <a:t>expedient either:</a:t>
            </a:r>
          </a:p>
          <a:p>
            <a:pPr lvl="0"/>
            <a:r>
              <a:rPr lang="en-US" dirty="0" err="1">
                <a:solidFill>
                  <a:schemeClr val="bg2">
                    <a:lumMod val="25000"/>
                  </a:schemeClr>
                </a:solidFill>
              </a:rPr>
              <a:t>i</a:t>
            </a:r>
            <a:r>
              <a:rPr lang="en-US" dirty="0">
                <a:solidFill>
                  <a:schemeClr val="bg2">
                    <a:lumMod val="25000"/>
                  </a:schemeClr>
                </a:solidFill>
              </a:rPr>
              <a:t>. In the interests of the owner, lessee or occupier of land crossed by the path, or</a:t>
            </a:r>
            <a:endParaRPr lang="en-GB" dirty="0">
              <a:solidFill>
                <a:schemeClr val="bg2">
                  <a:lumMod val="25000"/>
                </a:schemeClr>
              </a:solidFill>
            </a:endParaRPr>
          </a:p>
          <a:p>
            <a:pPr lvl="0"/>
            <a:r>
              <a:rPr lang="en-US" dirty="0">
                <a:solidFill>
                  <a:schemeClr val="bg2">
                    <a:lumMod val="25000"/>
                  </a:schemeClr>
                </a:solidFill>
              </a:rPr>
              <a:t>(ii) In the interests of the public.</a:t>
            </a:r>
            <a:endParaRPr lang="en-GB" dirty="0">
              <a:solidFill>
                <a:schemeClr val="bg2">
                  <a:lumMod val="25000"/>
                </a:schemeClr>
              </a:solidFill>
            </a:endParaRPr>
          </a:p>
          <a:p>
            <a:endParaRPr lang="en-US" dirty="0"/>
          </a:p>
        </p:txBody>
      </p:sp>
      <p:sp>
        <p:nvSpPr>
          <p:cNvPr id="7" name="TextBox 6"/>
          <p:cNvSpPr txBox="1"/>
          <p:nvPr/>
        </p:nvSpPr>
        <p:spPr>
          <a:xfrm>
            <a:off x="4450442" y="4193899"/>
            <a:ext cx="4530528" cy="2585323"/>
          </a:xfrm>
          <a:prstGeom prst="rect">
            <a:avLst/>
          </a:prstGeom>
          <a:solidFill>
            <a:schemeClr val="bg1"/>
          </a:solidFill>
        </p:spPr>
        <p:txBody>
          <a:bodyPr wrap="square" rtlCol="0">
            <a:spAutoFit/>
          </a:bodyPr>
          <a:lstStyle/>
          <a:p>
            <a:r>
              <a:rPr lang="en-US" dirty="0">
                <a:solidFill>
                  <a:schemeClr val="bg2">
                    <a:lumMod val="25000"/>
                  </a:schemeClr>
                </a:solidFill>
              </a:rPr>
              <a:t>(2) </a:t>
            </a:r>
            <a:r>
              <a:rPr lang="en-US" u="sng" dirty="0">
                <a:solidFill>
                  <a:schemeClr val="bg2">
                    <a:lumMod val="25000"/>
                  </a:schemeClr>
                </a:solidFill>
              </a:rPr>
              <a:t>Confirming Authority</a:t>
            </a:r>
          </a:p>
          <a:p>
            <a:r>
              <a:rPr lang="en-US" i="1" dirty="0">
                <a:solidFill>
                  <a:schemeClr val="bg2">
                    <a:lumMod val="25000"/>
                  </a:schemeClr>
                </a:solidFill>
              </a:rPr>
              <a:t>“Satisfied”</a:t>
            </a:r>
          </a:p>
          <a:p>
            <a:pPr marL="400050" indent="-400050">
              <a:buAutoNum type="romanLcParenBoth"/>
            </a:pPr>
            <a:r>
              <a:rPr lang="en-US" dirty="0">
                <a:solidFill>
                  <a:schemeClr val="bg2">
                    <a:lumMod val="25000"/>
                  </a:schemeClr>
                </a:solidFill>
              </a:rPr>
              <a:t>Expedient</a:t>
            </a:r>
          </a:p>
          <a:p>
            <a:pPr marL="400050" indent="-400050">
              <a:buAutoNum type="romanLcParenBoth"/>
            </a:pPr>
            <a:r>
              <a:rPr lang="en-US" dirty="0">
                <a:solidFill>
                  <a:schemeClr val="bg2">
                    <a:lumMod val="25000"/>
                  </a:schemeClr>
                </a:solidFill>
              </a:rPr>
              <a:t>Not substantially less convenient</a:t>
            </a:r>
          </a:p>
          <a:p>
            <a:pPr marL="400050" indent="-400050">
              <a:buAutoNum type="romanLcParenBoth"/>
            </a:pPr>
            <a:r>
              <a:rPr lang="en-US" dirty="0">
                <a:solidFill>
                  <a:schemeClr val="bg2">
                    <a:lumMod val="25000"/>
                  </a:schemeClr>
                </a:solidFill>
              </a:rPr>
              <a:t>Expedient having regard to the effect on:</a:t>
            </a:r>
          </a:p>
          <a:p>
            <a:pPr marL="342900" indent="-342900">
              <a:buAutoNum type="alphaLcParenBoth"/>
            </a:pPr>
            <a:r>
              <a:rPr lang="en-US" dirty="0">
                <a:solidFill>
                  <a:schemeClr val="bg2">
                    <a:lumMod val="25000"/>
                  </a:schemeClr>
                </a:solidFill>
              </a:rPr>
              <a:t>Public enjoyment path or way as a whole</a:t>
            </a:r>
          </a:p>
          <a:p>
            <a:pPr marL="342900" indent="-342900">
              <a:buAutoNum type="alphaLcParenBoth"/>
            </a:pPr>
            <a:r>
              <a:rPr lang="en-US" dirty="0">
                <a:solidFill>
                  <a:schemeClr val="bg2">
                    <a:lumMod val="25000"/>
                  </a:schemeClr>
                </a:solidFill>
              </a:rPr>
              <a:t>Coming into operation of the Order would have on other land served by PROW</a:t>
            </a:r>
          </a:p>
          <a:p>
            <a:pPr marL="342900" indent="-342900">
              <a:buAutoNum type="alphaLcParenBoth"/>
            </a:pPr>
            <a:r>
              <a:rPr lang="en-US" dirty="0">
                <a:solidFill>
                  <a:schemeClr val="bg2">
                    <a:lumMod val="25000"/>
                  </a:schemeClr>
                </a:solidFill>
              </a:rPr>
              <a:t>Effect of new PROW.</a:t>
            </a:r>
          </a:p>
        </p:txBody>
      </p:sp>
      <p:pic>
        <p:nvPicPr>
          <p:cNvPr id="8" name="Picture 7"/>
          <p:cNvPicPr>
            <a:picLocks noChangeAspect="1"/>
          </p:cNvPicPr>
          <p:nvPr/>
        </p:nvPicPr>
        <p:blipFill>
          <a:blip r:embed="rId2"/>
          <a:stretch>
            <a:fillRect/>
          </a:stretch>
        </p:blipFill>
        <p:spPr>
          <a:xfrm>
            <a:off x="360218" y="1805708"/>
            <a:ext cx="7968630" cy="2281382"/>
          </a:xfrm>
          <a:prstGeom prst="rect">
            <a:avLst/>
          </a:prstGeom>
        </p:spPr>
      </p:pic>
    </p:spTree>
    <p:extLst>
      <p:ext uri="{BB962C8B-B14F-4D97-AF65-F5344CB8AC3E}">
        <p14:creationId xmlns:p14="http://schemas.microsoft.com/office/powerpoint/2010/main" val="202952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22229" cy="1325563"/>
          </a:xfrm>
        </p:spPr>
        <p:txBody>
          <a:bodyPr>
            <a:normAutofit/>
          </a:bodyPr>
          <a:lstStyle/>
          <a:p>
            <a:r>
              <a:rPr lang="en-US" dirty="0"/>
              <a:t>Temporary Obstructions disregarded</a:t>
            </a:r>
          </a:p>
        </p:txBody>
      </p:sp>
      <p:pic>
        <p:nvPicPr>
          <p:cNvPr id="4" name="Content Placeholder 3"/>
          <p:cNvPicPr>
            <a:picLocks noGrp="1" noChangeAspect="1"/>
          </p:cNvPicPr>
          <p:nvPr>
            <p:ph idx="1"/>
          </p:nvPr>
        </p:nvPicPr>
        <p:blipFill rotWithShape="1">
          <a:blip r:embed="rId2"/>
          <a:srcRect l="11407" r="11407" b="15476"/>
          <a:stretch/>
        </p:blipFill>
        <p:spPr>
          <a:xfrm>
            <a:off x="2573573" y="1802741"/>
            <a:ext cx="4572000" cy="3677938"/>
          </a:xfrm>
        </p:spPr>
      </p:pic>
    </p:spTree>
    <p:extLst>
      <p:ext uri="{BB962C8B-B14F-4D97-AF65-F5344CB8AC3E}">
        <p14:creationId xmlns:p14="http://schemas.microsoft.com/office/powerpoint/2010/main" val="114670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87907" cy="1325563"/>
          </a:xfrm>
        </p:spPr>
        <p:txBody>
          <a:bodyPr>
            <a:normAutofit/>
          </a:bodyPr>
          <a:lstStyle/>
          <a:p>
            <a:r>
              <a:rPr lang="en-US" dirty="0"/>
              <a:t>S247/S257 Town and Country Planning Act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2 Preconditions:</a:t>
            </a:r>
          </a:p>
          <a:p>
            <a:pPr marL="0" indent="0">
              <a:buNone/>
            </a:pPr>
            <a:endParaRPr lang="en-US" dirty="0"/>
          </a:p>
          <a:p>
            <a:pPr marL="0" lvl="0" indent="0">
              <a:buNone/>
            </a:pPr>
            <a:r>
              <a:rPr lang="en-US" dirty="0"/>
              <a:t>(</a:t>
            </a:r>
            <a:r>
              <a:rPr lang="en-US" dirty="0" err="1"/>
              <a:t>i</a:t>
            </a:r>
            <a:r>
              <a:rPr lang="en-US" dirty="0"/>
              <a:t>) That there is a conflict between the </a:t>
            </a:r>
            <a:r>
              <a:rPr lang="en-US" i="1" dirty="0"/>
              <a:t>development </a:t>
            </a:r>
            <a:r>
              <a:rPr lang="en-US" dirty="0"/>
              <a:t>authorised by a planning permission and the continued existence along its present line of the highway, and</a:t>
            </a:r>
            <a:endParaRPr lang="en-GB" dirty="0"/>
          </a:p>
          <a:p>
            <a:endParaRPr lang="en-GB" dirty="0"/>
          </a:p>
          <a:p>
            <a:pPr marL="0" lvl="0" indent="0">
              <a:buNone/>
            </a:pPr>
            <a:r>
              <a:rPr lang="en-US" dirty="0"/>
              <a:t>(ii) That the extinguishment or diversion must enable development </a:t>
            </a:r>
            <a:r>
              <a:rPr lang="en-US" i="1" dirty="0"/>
              <a:t>to be carried out.</a:t>
            </a:r>
            <a:endParaRPr lang="en-GB" dirty="0"/>
          </a:p>
          <a:p>
            <a:pPr marL="0" indent="0">
              <a:buNone/>
            </a:pPr>
            <a:endParaRPr lang="en-US" sz="2000" dirty="0"/>
          </a:p>
        </p:txBody>
      </p:sp>
      <p:pic>
        <p:nvPicPr>
          <p:cNvPr id="4" name="Picture 3"/>
          <p:cNvPicPr>
            <a:picLocks noChangeAspect="1"/>
          </p:cNvPicPr>
          <p:nvPr/>
        </p:nvPicPr>
        <p:blipFill>
          <a:blip r:embed="rId2"/>
          <a:stretch>
            <a:fillRect/>
          </a:stretch>
        </p:blipFill>
        <p:spPr>
          <a:xfrm>
            <a:off x="5535701" y="2342908"/>
            <a:ext cx="3492500" cy="2324100"/>
          </a:xfrm>
          <a:prstGeom prst="rect">
            <a:avLst/>
          </a:prstGeom>
        </p:spPr>
      </p:pic>
    </p:spTree>
    <p:extLst>
      <p:ext uri="{BB962C8B-B14F-4D97-AF65-F5344CB8AC3E}">
        <p14:creationId xmlns:p14="http://schemas.microsoft.com/office/powerpoint/2010/main" val="109093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86" y="365126"/>
            <a:ext cx="7413590" cy="1325563"/>
          </a:xfrm>
        </p:spPr>
        <p:txBody>
          <a:bodyPr>
            <a:normAutofit/>
          </a:bodyPr>
          <a:lstStyle/>
          <a:p>
            <a:r>
              <a:rPr lang="en-US" dirty="0"/>
              <a:t>Balance for the decision maker but…</a:t>
            </a:r>
          </a:p>
        </p:txBody>
      </p:sp>
      <p:pic>
        <p:nvPicPr>
          <p:cNvPr id="4" name="Picture 3"/>
          <p:cNvPicPr>
            <a:picLocks noChangeAspect="1"/>
          </p:cNvPicPr>
          <p:nvPr/>
        </p:nvPicPr>
        <p:blipFill>
          <a:blip r:embed="rId2"/>
          <a:stretch>
            <a:fillRect/>
          </a:stretch>
        </p:blipFill>
        <p:spPr>
          <a:xfrm>
            <a:off x="244771" y="2750184"/>
            <a:ext cx="3492500" cy="2324100"/>
          </a:xfrm>
          <a:prstGeom prst="rect">
            <a:avLst/>
          </a:prstGeom>
        </p:spPr>
      </p:pic>
      <p:pic>
        <p:nvPicPr>
          <p:cNvPr id="5" name="Picture 4"/>
          <p:cNvPicPr>
            <a:picLocks noChangeAspect="1"/>
          </p:cNvPicPr>
          <p:nvPr/>
        </p:nvPicPr>
        <p:blipFill>
          <a:blip r:embed="rId3"/>
          <a:stretch>
            <a:fillRect/>
          </a:stretch>
        </p:blipFill>
        <p:spPr>
          <a:xfrm>
            <a:off x="4719364" y="2810988"/>
            <a:ext cx="3653004" cy="2280666"/>
          </a:xfrm>
          <a:prstGeom prst="rect">
            <a:avLst/>
          </a:prstGeom>
        </p:spPr>
      </p:pic>
      <p:sp>
        <p:nvSpPr>
          <p:cNvPr id="7" name="Rectangle 6"/>
          <p:cNvSpPr/>
          <p:nvPr/>
        </p:nvSpPr>
        <p:spPr>
          <a:xfrm>
            <a:off x="1651080" y="1511469"/>
            <a:ext cx="584039" cy="1015663"/>
          </a:xfrm>
          <a:prstGeom prst="rect">
            <a:avLst/>
          </a:prstGeom>
        </p:spPr>
        <p:txBody>
          <a:bodyPr wrap="none">
            <a:spAutoFit/>
          </a:bodyPr>
          <a:lstStyle/>
          <a:p>
            <a:pPr lvl="0"/>
            <a:r>
              <a:rPr lang="en-US" sz="6000" dirty="0">
                <a:solidFill>
                  <a:srgbClr val="FF0000"/>
                </a:solidFill>
              </a:rPr>
              <a:t>X</a:t>
            </a:r>
          </a:p>
        </p:txBody>
      </p:sp>
      <p:pic>
        <p:nvPicPr>
          <p:cNvPr id="8" name="Picture 7"/>
          <p:cNvPicPr>
            <a:picLocks noChangeAspect="1"/>
          </p:cNvPicPr>
          <p:nvPr/>
        </p:nvPicPr>
        <p:blipFill>
          <a:blip r:embed="rId4"/>
          <a:stretch>
            <a:fillRect/>
          </a:stretch>
        </p:blipFill>
        <p:spPr>
          <a:xfrm>
            <a:off x="5236870" y="1748107"/>
            <a:ext cx="1220355" cy="588819"/>
          </a:xfrm>
          <a:prstGeom prst="rect">
            <a:avLst/>
          </a:prstGeom>
        </p:spPr>
      </p:pic>
      <p:sp>
        <p:nvSpPr>
          <p:cNvPr id="9" name="TextBox 8"/>
          <p:cNvSpPr txBox="1"/>
          <p:nvPr/>
        </p:nvSpPr>
        <p:spPr>
          <a:xfrm>
            <a:off x="183607" y="5293626"/>
            <a:ext cx="3641534" cy="923330"/>
          </a:xfrm>
          <a:prstGeom prst="rect">
            <a:avLst/>
          </a:prstGeom>
          <a:noFill/>
        </p:spPr>
        <p:txBody>
          <a:bodyPr wrap="square" rtlCol="0">
            <a:spAutoFit/>
          </a:bodyPr>
          <a:lstStyle/>
          <a:p>
            <a:r>
              <a:rPr lang="en-US" dirty="0">
                <a:solidFill>
                  <a:schemeClr val="bg2">
                    <a:lumMod val="25000"/>
                  </a:schemeClr>
                </a:solidFill>
              </a:rPr>
              <a:t>Planning merits </a:t>
            </a:r>
            <a:r>
              <a:rPr lang="en-US" u="sng" dirty="0">
                <a:solidFill>
                  <a:schemeClr val="bg2">
                    <a:lumMod val="25000"/>
                  </a:schemeClr>
                </a:solidFill>
              </a:rPr>
              <a:t>not</a:t>
            </a:r>
            <a:r>
              <a:rPr lang="en-US" dirty="0">
                <a:solidFill>
                  <a:schemeClr val="bg2">
                    <a:lumMod val="25000"/>
                  </a:schemeClr>
                </a:solidFill>
              </a:rPr>
              <a:t> reopened. Merits of development are presumed and taken into account</a:t>
            </a:r>
          </a:p>
        </p:txBody>
      </p:sp>
      <p:sp>
        <p:nvSpPr>
          <p:cNvPr id="10" name="TextBox 9"/>
          <p:cNvSpPr txBox="1"/>
          <p:nvPr/>
        </p:nvSpPr>
        <p:spPr>
          <a:xfrm>
            <a:off x="4621241" y="5338246"/>
            <a:ext cx="4386062" cy="658462"/>
          </a:xfrm>
          <a:prstGeom prst="rect">
            <a:avLst/>
          </a:prstGeom>
          <a:noFill/>
        </p:spPr>
        <p:txBody>
          <a:bodyPr wrap="square" rtlCol="0">
            <a:spAutoFit/>
          </a:bodyPr>
          <a:lstStyle/>
          <a:p>
            <a:r>
              <a:rPr lang="en-US" dirty="0">
                <a:solidFill>
                  <a:schemeClr val="bg2">
                    <a:lumMod val="25000"/>
                  </a:schemeClr>
                </a:solidFill>
              </a:rPr>
              <a:t>Highway Impacts are determined and taken into account</a:t>
            </a:r>
          </a:p>
        </p:txBody>
      </p:sp>
      <p:pic>
        <p:nvPicPr>
          <p:cNvPr id="11" name="Picture 10"/>
          <p:cNvPicPr>
            <a:picLocks noChangeAspect="1"/>
          </p:cNvPicPr>
          <p:nvPr/>
        </p:nvPicPr>
        <p:blipFill>
          <a:blip r:embed="rId5"/>
          <a:stretch>
            <a:fillRect/>
          </a:stretch>
        </p:blipFill>
        <p:spPr>
          <a:xfrm>
            <a:off x="3648587" y="1449946"/>
            <a:ext cx="1143000" cy="1143000"/>
          </a:xfrm>
          <a:prstGeom prst="rect">
            <a:avLst/>
          </a:prstGeom>
        </p:spPr>
      </p:pic>
    </p:spTree>
    <p:extLst>
      <p:ext uri="{BB962C8B-B14F-4D97-AF65-F5344CB8AC3E}">
        <p14:creationId xmlns:p14="http://schemas.microsoft.com/office/powerpoint/2010/main" val="368610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791204" cy="1325563"/>
          </a:xfrm>
        </p:spPr>
        <p:txBody>
          <a:bodyPr>
            <a:normAutofit/>
          </a:bodyPr>
          <a:lstStyle/>
          <a:p>
            <a:r>
              <a:rPr lang="en-US" dirty="0"/>
              <a:t>TCPA Pros and Cons:</a:t>
            </a:r>
          </a:p>
        </p:txBody>
      </p:sp>
      <p:graphicFrame>
        <p:nvGraphicFramePr>
          <p:cNvPr id="4" name="Table 3"/>
          <p:cNvGraphicFramePr>
            <a:graphicFrameLocks noGrp="1"/>
          </p:cNvGraphicFramePr>
          <p:nvPr>
            <p:extLst>
              <p:ext uri="{D42A27DB-BD31-4B8C-83A1-F6EECF244321}">
                <p14:modId xmlns:p14="http://schemas.microsoft.com/office/powerpoint/2010/main" val="1242886355"/>
              </p:ext>
            </p:extLst>
          </p:nvPr>
        </p:nvGraphicFramePr>
        <p:xfrm>
          <a:off x="282212" y="1717956"/>
          <a:ext cx="8513430" cy="5351150"/>
        </p:xfrm>
        <a:graphic>
          <a:graphicData uri="http://schemas.openxmlformats.org/drawingml/2006/table">
            <a:tbl>
              <a:tblPr firstRow="1" bandRow="1">
                <a:tableStyleId>{3B4B98B0-60AC-42C2-AFA5-B58CD77FA1E5}</a:tableStyleId>
              </a:tblPr>
              <a:tblGrid>
                <a:gridCol w="4256715">
                  <a:extLst>
                    <a:ext uri="{9D8B030D-6E8A-4147-A177-3AD203B41FA5}">
                      <a16:colId xmlns:a16="http://schemas.microsoft.com/office/drawing/2014/main" val="20000"/>
                    </a:ext>
                  </a:extLst>
                </a:gridCol>
                <a:gridCol w="4256715">
                  <a:extLst>
                    <a:ext uri="{9D8B030D-6E8A-4147-A177-3AD203B41FA5}">
                      <a16:colId xmlns:a16="http://schemas.microsoft.com/office/drawing/2014/main" val="20001"/>
                    </a:ext>
                  </a:extLst>
                </a:gridCol>
              </a:tblGrid>
              <a:tr h="745119">
                <a:tc>
                  <a:txBody>
                    <a:bodyPr/>
                    <a:lstStyle/>
                    <a:p>
                      <a:endParaRPr lang="en-US" dirty="0"/>
                    </a:p>
                  </a:txBody>
                  <a:tcPr/>
                </a:tc>
                <a:tc>
                  <a:txBody>
                    <a:bodyPr/>
                    <a:lstStyle/>
                    <a:p>
                      <a:pPr algn="ctr"/>
                      <a:r>
                        <a:rPr lang="en-US" sz="5400" dirty="0">
                          <a:solidFill>
                            <a:srgbClr val="FF0000"/>
                          </a:solidFill>
                        </a:rPr>
                        <a:t>X</a:t>
                      </a:r>
                    </a:p>
                  </a:txBody>
                  <a:tcPr/>
                </a:tc>
                <a:extLst>
                  <a:ext uri="{0D108BD9-81ED-4DB2-BD59-A6C34878D82A}">
                    <a16:rowId xmlns:a16="http://schemas.microsoft.com/office/drawing/2014/main" val="10000"/>
                  </a:ext>
                </a:extLst>
              </a:tr>
              <a:tr h="1192190">
                <a:tc>
                  <a:txBody>
                    <a:bodyPr/>
                    <a:lstStyle/>
                    <a:p>
                      <a:r>
                        <a:rPr lang="en-US" dirty="0">
                          <a:solidFill>
                            <a:schemeClr val="bg2">
                              <a:lumMod val="25000"/>
                            </a:schemeClr>
                          </a:solidFill>
                        </a:rPr>
                        <a:t>OMA</a:t>
                      </a:r>
                      <a:r>
                        <a:rPr lang="en-US" baseline="0" dirty="0">
                          <a:solidFill>
                            <a:schemeClr val="bg2">
                              <a:lumMod val="25000"/>
                            </a:schemeClr>
                          </a:solidFill>
                        </a:rPr>
                        <a:t> can make a charge for costs incurred in making Order and notification</a:t>
                      </a:r>
                      <a:endParaRPr lang="en-US" dirty="0">
                        <a:solidFill>
                          <a:schemeClr val="bg2">
                            <a:lumMod val="25000"/>
                          </a:schemeClr>
                        </a:solidFill>
                      </a:endParaRPr>
                    </a:p>
                  </a:txBody>
                  <a:tcPr/>
                </a:tc>
                <a:tc>
                  <a:txBody>
                    <a:bodyPr/>
                    <a:lstStyle/>
                    <a:p>
                      <a:r>
                        <a:rPr lang="en-US" dirty="0">
                          <a:solidFill>
                            <a:schemeClr val="bg2">
                              <a:lumMod val="25000"/>
                            </a:schemeClr>
                          </a:solidFill>
                        </a:rPr>
                        <a:t>Potentially</a:t>
                      </a:r>
                      <a:r>
                        <a:rPr lang="en-US" baseline="0" dirty="0">
                          <a:solidFill>
                            <a:schemeClr val="bg2">
                              <a:lumMod val="25000"/>
                            </a:schemeClr>
                          </a:solidFill>
                        </a:rPr>
                        <a:t> lengthy procedure.</a:t>
                      </a:r>
                    </a:p>
                    <a:p>
                      <a:r>
                        <a:rPr lang="en-US" baseline="0" dirty="0">
                          <a:solidFill>
                            <a:schemeClr val="bg2">
                              <a:lumMod val="25000"/>
                            </a:schemeClr>
                          </a:solidFill>
                        </a:rPr>
                        <a:t>Extensive notification and potentially public inquiry.</a:t>
                      </a:r>
                    </a:p>
                    <a:p>
                      <a:r>
                        <a:rPr lang="en-US" baseline="0" dirty="0">
                          <a:solidFill>
                            <a:schemeClr val="bg2">
                              <a:lumMod val="25000"/>
                            </a:schemeClr>
                          </a:solidFill>
                        </a:rPr>
                        <a:t>Additional notification where modifications made</a:t>
                      </a:r>
                      <a:endParaRPr lang="en-US" dirty="0">
                        <a:solidFill>
                          <a:schemeClr val="bg2">
                            <a:lumMod val="25000"/>
                          </a:schemeClr>
                        </a:solidFill>
                      </a:endParaRPr>
                    </a:p>
                  </a:txBody>
                  <a:tcPr/>
                </a:tc>
                <a:extLst>
                  <a:ext uri="{0D108BD9-81ED-4DB2-BD59-A6C34878D82A}">
                    <a16:rowId xmlns:a16="http://schemas.microsoft.com/office/drawing/2014/main" val="10001"/>
                  </a:ext>
                </a:extLst>
              </a:tr>
              <a:tr h="596270">
                <a:tc>
                  <a:txBody>
                    <a:bodyPr/>
                    <a:lstStyle/>
                    <a:p>
                      <a:r>
                        <a:rPr lang="en-US" dirty="0">
                          <a:solidFill>
                            <a:schemeClr val="bg2">
                              <a:lumMod val="25000"/>
                            </a:schemeClr>
                          </a:solidFill>
                        </a:rPr>
                        <a:t>No right of veto</a:t>
                      </a:r>
                      <a:r>
                        <a:rPr lang="en-US" baseline="0" dirty="0">
                          <a:solidFill>
                            <a:schemeClr val="bg2">
                              <a:lumMod val="25000"/>
                            </a:schemeClr>
                          </a:solidFill>
                        </a:rPr>
                        <a:t> by District or Parish Council</a:t>
                      </a:r>
                      <a:endParaRPr lang="en-US" dirty="0">
                        <a:solidFill>
                          <a:schemeClr val="bg2">
                            <a:lumMod val="2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lumMod val="25000"/>
                          </a:schemeClr>
                        </a:solidFill>
                      </a:endParaRPr>
                    </a:p>
                  </a:txBody>
                  <a:tcPr/>
                </a:tc>
                <a:extLst>
                  <a:ext uri="{0D108BD9-81ED-4DB2-BD59-A6C34878D82A}">
                    <a16:rowId xmlns:a16="http://schemas.microsoft.com/office/drawing/2014/main" val="10002"/>
                  </a:ext>
                </a:extLst>
              </a:tr>
              <a:tr h="521583">
                <a:tc>
                  <a:txBody>
                    <a:bodyPr/>
                    <a:lstStyle/>
                    <a:p>
                      <a:r>
                        <a:rPr lang="en-US" dirty="0">
                          <a:solidFill>
                            <a:schemeClr val="bg2">
                              <a:lumMod val="25000"/>
                            </a:schemeClr>
                          </a:solidFill>
                        </a:rPr>
                        <a:t>Wider</a:t>
                      </a:r>
                      <a:r>
                        <a:rPr lang="en-US" baseline="0" dirty="0">
                          <a:solidFill>
                            <a:schemeClr val="bg2">
                              <a:lumMod val="25000"/>
                            </a:schemeClr>
                          </a:solidFill>
                        </a:rPr>
                        <a:t> balance, including p</a:t>
                      </a:r>
                      <a:r>
                        <a:rPr lang="en-US" dirty="0">
                          <a:solidFill>
                            <a:schemeClr val="bg2">
                              <a:lumMod val="25000"/>
                            </a:schemeClr>
                          </a:solidFill>
                        </a:rPr>
                        <a:t>lanning benefits,</a:t>
                      </a:r>
                      <a:r>
                        <a:rPr lang="en-US" baseline="0" dirty="0">
                          <a:solidFill>
                            <a:schemeClr val="bg2">
                              <a:lumMod val="25000"/>
                            </a:schemeClr>
                          </a:solidFill>
                        </a:rPr>
                        <a:t> taken into account</a:t>
                      </a:r>
                      <a:endParaRPr lang="en-US" dirty="0">
                        <a:solidFill>
                          <a:schemeClr val="bg2">
                            <a:lumMod val="25000"/>
                          </a:schemeClr>
                        </a:solidFill>
                      </a:endParaRPr>
                    </a:p>
                  </a:txBody>
                  <a:tcPr/>
                </a:tc>
                <a:tc>
                  <a:txBody>
                    <a:bodyPr/>
                    <a:lstStyle/>
                    <a:p>
                      <a:endParaRPr lang="en-US" dirty="0"/>
                    </a:p>
                  </a:txBody>
                  <a:tcPr/>
                </a:tc>
                <a:extLst>
                  <a:ext uri="{0D108BD9-81ED-4DB2-BD59-A6C34878D82A}">
                    <a16:rowId xmlns:a16="http://schemas.microsoft.com/office/drawing/2014/main" val="10003"/>
                  </a:ext>
                </a:extLst>
              </a:tr>
              <a:tr h="968655">
                <a:tc>
                  <a:txBody>
                    <a:bodyPr/>
                    <a:lstStyle/>
                    <a:p>
                      <a:r>
                        <a:rPr lang="en-US" dirty="0">
                          <a:solidFill>
                            <a:schemeClr val="bg2">
                              <a:lumMod val="25000"/>
                            </a:schemeClr>
                          </a:solidFill>
                        </a:rPr>
                        <a:t>Can make application prior</a:t>
                      </a:r>
                      <a:r>
                        <a:rPr lang="en-US" baseline="0" dirty="0">
                          <a:solidFill>
                            <a:schemeClr val="bg2">
                              <a:lumMod val="25000"/>
                            </a:schemeClr>
                          </a:solidFill>
                        </a:rPr>
                        <a:t> to grant of planning permission so it can be progressed concurrently with application for planning permission</a:t>
                      </a:r>
                    </a:p>
                    <a:p>
                      <a:endParaRPr lang="en-US" baseline="0" dirty="0">
                        <a:solidFill>
                          <a:schemeClr val="bg2">
                            <a:lumMod val="25000"/>
                          </a:schemeClr>
                        </a:solidFill>
                      </a:endParaRPr>
                    </a:p>
                    <a:p>
                      <a:r>
                        <a:rPr lang="en-US" baseline="0" dirty="0">
                          <a:solidFill>
                            <a:schemeClr val="bg2">
                              <a:lumMod val="25000"/>
                            </a:schemeClr>
                          </a:solidFill>
                        </a:rPr>
                        <a:t>No compensation payable</a:t>
                      </a:r>
                      <a:endParaRPr lang="en-US" dirty="0">
                        <a:solidFill>
                          <a:schemeClr val="bg2">
                            <a:lumMod val="25000"/>
                          </a:schemeClr>
                        </a:solidFill>
                      </a:endParaRPr>
                    </a:p>
                  </a:txBody>
                  <a:tcPr>
                    <a:solidFill>
                      <a:srgbClr val="FFFFFF"/>
                    </a:solidFill>
                  </a:tcPr>
                </a:tc>
                <a:tc>
                  <a:txBody>
                    <a:bodyPr/>
                    <a:lstStyle/>
                    <a:p>
                      <a:endParaRPr lang="en-US" dirty="0"/>
                    </a:p>
                  </a:txBody>
                  <a:tcPr>
                    <a:solidFill>
                      <a:srgbClr val="FFFFFF"/>
                    </a:solid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a:stretch>
            <a:fillRect/>
          </a:stretch>
        </p:blipFill>
        <p:spPr>
          <a:xfrm>
            <a:off x="1705129" y="1948858"/>
            <a:ext cx="1220355" cy="588819"/>
          </a:xfrm>
          <a:prstGeom prst="rect">
            <a:avLst/>
          </a:prstGeom>
        </p:spPr>
      </p:pic>
    </p:spTree>
    <p:extLst>
      <p:ext uri="{BB962C8B-B14F-4D97-AF65-F5344CB8AC3E}">
        <p14:creationId xmlns:p14="http://schemas.microsoft.com/office/powerpoint/2010/main" val="278822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91105" cy="1325563"/>
          </a:xfrm>
        </p:spPr>
        <p:txBody>
          <a:bodyPr>
            <a:normAutofit fontScale="90000"/>
          </a:bodyPr>
          <a:lstStyle/>
          <a:p>
            <a:r>
              <a:rPr lang="en-US" dirty="0"/>
              <a:t>Timing is critical: Only available for development “to be carried out”</a:t>
            </a:r>
          </a:p>
        </p:txBody>
      </p:sp>
      <p:pic>
        <p:nvPicPr>
          <p:cNvPr id="4" name="Picture 3"/>
          <p:cNvPicPr>
            <a:picLocks noChangeAspect="1"/>
          </p:cNvPicPr>
          <p:nvPr/>
        </p:nvPicPr>
        <p:blipFill>
          <a:blip r:embed="rId2"/>
          <a:stretch>
            <a:fillRect/>
          </a:stretch>
        </p:blipFill>
        <p:spPr>
          <a:xfrm>
            <a:off x="533400" y="2137819"/>
            <a:ext cx="8077200" cy="2677412"/>
          </a:xfrm>
          <a:prstGeom prst="rect">
            <a:avLst/>
          </a:prstGeom>
        </p:spPr>
      </p:pic>
      <p:sp>
        <p:nvSpPr>
          <p:cNvPr id="5" name="TextBox 4"/>
          <p:cNvSpPr txBox="1"/>
          <p:nvPr/>
        </p:nvSpPr>
        <p:spPr>
          <a:xfrm>
            <a:off x="533253" y="4832922"/>
            <a:ext cx="8203596" cy="584775"/>
          </a:xfrm>
          <a:prstGeom prst="rect">
            <a:avLst/>
          </a:prstGeom>
          <a:noFill/>
        </p:spPr>
        <p:txBody>
          <a:bodyPr wrap="square" rtlCol="0">
            <a:spAutoFit/>
          </a:bodyPr>
          <a:lstStyle/>
          <a:p>
            <a:r>
              <a:rPr lang="en-US" sz="3200" dirty="0">
                <a:solidFill>
                  <a:schemeClr val="bg2">
                    <a:lumMod val="25000"/>
                  </a:schemeClr>
                </a:solidFill>
              </a:rPr>
              <a:t>“Right of way right through OUR house” </a:t>
            </a:r>
          </a:p>
        </p:txBody>
      </p:sp>
    </p:spTree>
    <p:extLst>
      <p:ext uri="{BB962C8B-B14F-4D97-AF65-F5344CB8AC3E}">
        <p14:creationId xmlns:p14="http://schemas.microsoft.com/office/powerpoint/2010/main" val="85728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Refusal to make Order</a:t>
            </a:r>
          </a:p>
        </p:txBody>
      </p:sp>
      <p:sp>
        <p:nvSpPr>
          <p:cNvPr id="3" name="Content Placeholder 2"/>
          <p:cNvSpPr>
            <a:spLocks noGrp="1"/>
          </p:cNvSpPr>
          <p:nvPr>
            <p:ph idx="1"/>
          </p:nvPr>
        </p:nvSpPr>
        <p:spPr>
          <a:xfrm>
            <a:off x="628649" y="1825625"/>
            <a:ext cx="7686675" cy="3660775"/>
          </a:xfrm>
        </p:spPr>
        <p:txBody>
          <a:bodyPr>
            <a:normAutofit fontScale="92500" lnSpcReduction="10000"/>
          </a:bodyPr>
          <a:lstStyle/>
          <a:p>
            <a:pPr marL="0" indent="0">
              <a:lnSpc>
                <a:spcPct val="110000"/>
              </a:lnSpc>
              <a:buNone/>
            </a:pPr>
            <a:endParaRPr lang="en-GB" baseline="30000" dirty="0"/>
          </a:p>
          <a:p>
            <a:pPr marL="0" indent="0" algn="just">
              <a:buNone/>
            </a:pPr>
            <a:r>
              <a:rPr lang="en-GB" sz="3600" dirty="0"/>
              <a:t>If local highway authority refuse to make a s.116 application, or if local authority or local planning authority refuse to do make an Order under ss.118/119 HA or under ss.247/257 TCPA upon an application by a third party, only available remedy is judicial review.</a:t>
            </a:r>
            <a:endParaRPr lang="en-GB" sz="3500" baseline="30000" dirty="0"/>
          </a:p>
          <a:p>
            <a:pPr>
              <a:lnSpc>
                <a:spcPct val="110000"/>
              </a:lnSpc>
            </a:pPr>
            <a:endParaRPr lang="en-GB" sz="3500" baseline="30000" dirty="0"/>
          </a:p>
          <a:p>
            <a:pPr>
              <a:lnSpc>
                <a:spcPct val="110000"/>
              </a:lnSpc>
            </a:pPr>
            <a:endParaRPr lang="en-GB" sz="3500" baseline="30000" dirty="0"/>
          </a:p>
          <a:p>
            <a:pPr marL="0" indent="0">
              <a:lnSpc>
                <a:spcPct val="110000"/>
              </a:lnSpc>
              <a:buNone/>
            </a:pPr>
            <a:endParaRPr lang="en-GB" sz="3200" baseline="30000" dirty="0"/>
          </a:p>
          <a:p>
            <a:pPr marL="0" indent="0">
              <a:lnSpc>
                <a:spcPct val="110000"/>
              </a:lnSpc>
              <a:buNone/>
            </a:pPr>
            <a:endParaRPr lang="en-GB" sz="3200" baseline="30000" dirty="0"/>
          </a:p>
          <a:p>
            <a:endParaRPr lang="en-GB" baseline="30000" dirty="0"/>
          </a:p>
          <a:p>
            <a:endParaRPr lang="en-GB" baseline="30000" dirty="0"/>
          </a:p>
        </p:txBody>
      </p:sp>
    </p:spTree>
    <p:extLst>
      <p:ext uri="{BB962C8B-B14F-4D97-AF65-F5344CB8AC3E}">
        <p14:creationId xmlns:p14="http://schemas.microsoft.com/office/powerpoint/2010/main" val="64083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82493" cy="1325563"/>
          </a:xfrm>
        </p:spPr>
        <p:txBody>
          <a:bodyPr/>
          <a:lstStyle/>
          <a:p>
            <a:r>
              <a:rPr lang="en-US" dirty="0"/>
              <a:t>Section 258 Orders</a:t>
            </a:r>
          </a:p>
        </p:txBody>
      </p:sp>
      <p:sp>
        <p:nvSpPr>
          <p:cNvPr id="3" name="Content Placeholder 2"/>
          <p:cNvSpPr>
            <a:spLocks noGrp="1"/>
          </p:cNvSpPr>
          <p:nvPr>
            <p:ph idx="1"/>
          </p:nvPr>
        </p:nvSpPr>
        <p:spPr>
          <a:xfrm>
            <a:off x="628649" y="1825625"/>
            <a:ext cx="8212969" cy="4351338"/>
          </a:xfrm>
        </p:spPr>
        <p:txBody>
          <a:bodyPr>
            <a:normAutofit fontScale="92500" lnSpcReduction="10000"/>
          </a:bodyPr>
          <a:lstStyle/>
          <a:p>
            <a:pPr marL="0" indent="0">
              <a:buNone/>
            </a:pPr>
            <a:r>
              <a:rPr lang="en-US" dirty="0"/>
              <a:t>S.258(1):-</a:t>
            </a:r>
          </a:p>
          <a:p>
            <a:pPr marL="0" indent="0">
              <a:buNone/>
            </a:pPr>
            <a:r>
              <a:rPr lang="en-US" dirty="0"/>
              <a:t>“Where any land has been acquired or appropriated for planning purposes and is for the time being held by a local authority for the purposes for which it was acquired or appropriated, then, subject to section 259, the local authority may by order extinguish any public right of way over the land, being a footpath, bridleway or restricted byway, if they are satisfied—</a:t>
            </a:r>
          </a:p>
          <a:p>
            <a:pPr marL="0" indent="0">
              <a:buNone/>
            </a:pPr>
            <a:r>
              <a:rPr lang="en-US" dirty="0"/>
              <a:t>	(a) that an alternative right of way has been or will 	be provided; or</a:t>
            </a:r>
          </a:p>
          <a:p>
            <a:pPr marL="0" indent="0">
              <a:buNone/>
            </a:pPr>
            <a:r>
              <a:rPr lang="en-US" dirty="0"/>
              <a:t>	(b) that the provision of an alternative right of way is 	not required.”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5771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193064" cy="1325563"/>
          </a:xfrm>
        </p:spPr>
        <p:txBody>
          <a:bodyPr/>
          <a:lstStyle/>
          <a:p>
            <a:r>
              <a:rPr lang="en-GB" dirty="0"/>
              <a:t>Section 258 Orders</a:t>
            </a:r>
          </a:p>
        </p:txBody>
      </p:sp>
      <p:sp>
        <p:nvSpPr>
          <p:cNvPr id="3" name="Content Placeholder 2"/>
          <p:cNvSpPr>
            <a:spLocks noGrp="1"/>
          </p:cNvSpPr>
          <p:nvPr>
            <p:ph idx="1"/>
          </p:nvPr>
        </p:nvSpPr>
        <p:spPr>
          <a:xfrm>
            <a:off x="628649" y="1825625"/>
            <a:ext cx="7686675" cy="3660775"/>
          </a:xfrm>
        </p:spPr>
        <p:txBody>
          <a:bodyPr>
            <a:noAutofit/>
          </a:bodyPr>
          <a:lstStyle/>
          <a:p>
            <a:r>
              <a:rPr lang="en-US" dirty="0"/>
              <a:t>A similar power is provided to the Secretary of State in s.251, including for vehicular highways.</a:t>
            </a:r>
          </a:p>
          <a:p>
            <a:r>
              <a:rPr lang="en-US" dirty="0"/>
              <a:t>Both ss.251 and 258 provide a simple and expeditious method of closing public highways on land acquired under the provisions contained in Part IX of the TCPA or which has been appropriated for purposes for which land can be acquired under those provisions.</a:t>
            </a:r>
          </a:p>
          <a:p>
            <a:r>
              <a:rPr lang="en-US" dirty="0"/>
              <a:t>Part IX is concerned with the acquisition and appropriation of land for planning purposes.</a:t>
            </a:r>
          </a:p>
          <a:p>
            <a:endParaRPr lang="en-US" dirty="0"/>
          </a:p>
        </p:txBody>
      </p:sp>
    </p:spTree>
    <p:extLst>
      <p:ext uri="{BB962C8B-B14F-4D97-AF65-F5344CB8AC3E}">
        <p14:creationId xmlns:p14="http://schemas.microsoft.com/office/powerpoint/2010/main" val="356918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513195" y="1825625"/>
            <a:ext cx="4572000" cy="4351338"/>
          </a:xfrm>
        </p:spPr>
        <p:txBody>
          <a:bodyPr>
            <a:normAutofit lnSpcReduction="10000"/>
          </a:bodyPr>
          <a:lstStyle/>
          <a:p>
            <a:r>
              <a:rPr lang="en-US" dirty="0"/>
              <a:t>Disuse</a:t>
            </a:r>
          </a:p>
          <a:p>
            <a:r>
              <a:rPr lang="en-US" dirty="0"/>
              <a:t>No longer necessary</a:t>
            </a:r>
          </a:p>
          <a:p>
            <a:r>
              <a:rPr lang="en-US" dirty="0"/>
              <a:t>Development needs and requirements</a:t>
            </a:r>
          </a:p>
          <a:p>
            <a:r>
              <a:rPr lang="en-US" dirty="0"/>
              <a:t>Landowner requirements – e.g. privacy and peace and quiet</a:t>
            </a:r>
          </a:p>
          <a:p>
            <a:r>
              <a:rPr lang="en-US" dirty="0"/>
              <a:t>NO CONCEPT OF ABANDONMENT OF A HIGHWAY</a:t>
            </a:r>
          </a:p>
        </p:txBody>
      </p:sp>
      <p:pic>
        <p:nvPicPr>
          <p:cNvPr id="5" name="Picture 4"/>
          <p:cNvPicPr>
            <a:picLocks noChangeAspect="1"/>
          </p:cNvPicPr>
          <p:nvPr/>
        </p:nvPicPr>
        <p:blipFill rotWithShape="1">
          <a:blip r:embed="rId2"/>
          <a:srcRect b="10804"/>
          <a:stretch/>
        </p:blipFill>
        <p:spPr>
          <a:xfrm>
            <a:off x="5194299" y="1978890"/>
            <a:ext cx="3799609" cy="2941135"/>
          </a:xfrm>
          <a:prstGeom prst="rect">
            <a:avLst/>
          </a:prstGeom>
        </p:spPr>
      </p:pic>
    </p:spTree>
    <p:extLst>
      <p:ext uri="{BB962C8B-B14F-4D97-AF65-F5344CB8AC3E}">
        <p14:creationId xmlns:p14="http://schemas.microsoft.com/office/powerpoint/2010/main" val="2781347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193064" cy="1325563"/>
          </a:xfrm>
        </p:spPr>
        <p:txBody>
          <a:bodyPr>
            <a:normAutofit/>
          </a:bodyPr>
          <a:lstStyle/>
          <a:p>
            <a:r>
              <a:rPr lang="en-GB" dirty="0"/>
              <a:t>Section 258 Orders</a:t>
            </a:r>
          </a:p>
        </p:txBody>
      </p:sp>
      <p:sp>
        <p:nvSpPr>
          <p:cNvPr id="3" name="Content Placeholder 2"/>
          <p:cNvSpPr>
            <a:spLocks noGrp="1"/>
          </p:cNvSpPr>
          <p:nvPr>
            <p:ph idx="1"/>
          </p:nvPr>
        </p:nvSpPr>
        <p:spPr>
          <a:xfrm>
            <a:off x="628649" y="1825625"/>
            <a:ext cx="7686675" cy="3660775"/>
          </a:xfrm>
        </p:spPr>
        <p:txBody>
          <a:bodyPr>
            <a:noAutofit/>
          </a:bodyPr>
          <a:lstStyle/>
          <a:p>
            <a:r>
              <a:rPr lang="en-US" dirty="0"/>
              <a:t>An Order may only be made under ss.251 or 258 where the decision maker is satisfied either that an alternative right of way has been, or will be, provided or that the provision of an alternative right of way is not required.</a:t>
            </a:r>
          </a:p>
          <a:p>
            <a:r>
              <a:rPr lang="en-US" dirty="0"/>
              <a:t>The power is to stop up the highway and not to divert it.</a:t>
            </a:r>
          </a:p>
        </p:txBody>
      </p:sp>
    </p:spTree>
    <p:extLst>
      <p:ext uri="{BB962C8B-B14F-4D97-AF65-F5344CB8AC3E}">
        <p14:creationId xmlns:p14="http://schemas.microsoft.com/office/powerpoint/2010/main" val="355066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Effects of Stopping Up Orders</a:t>
            </a:r>
          </a:p>
        </p:txBody>
      </p:sp>
      <p:sp>
        <p:nvSpPr>
          <p:cNvPr id="3" name="Content Placeholder 2"/>
          <p:cNvSpPr>
            <a:spLocks noGrp="1"/>
          </p:cNvSpPr>
          <p:nvPr>
            <p:ph idx="1"/>
          </p:nvPr>
        </p:nvSpPr>
        <p:spPr>
          <a:xfrm>
            <a:off x="628649" y="1825625"/>
            <a:ext cx="7686675" cy="3660775"/>
          </a:xfrm>
        </p:spPr>
        <p:txBody>
          <a:bodyPr>
            <a:normAutofit fontScale="92500" lnSpcReduction="20000"/>
          </a:bodyPr>
          <a:lstStyle/>
          <a:p>
            <a:pPr marL="0" indent="0">
              <a:lnSpc>
                <a:spcPct val="110000"/>
              </a:lnSpc>
              <a:buNone/>
            </a:pPr>
            <a:endParaRPr lang="en-GB" baseline="30000" dirty="0"/>
          </a:p>
          <a:p>
            <a:r>
              <a:rPr lang="en-US" sz="3600" dirty="0"/>
              <a:t>Highway ceases to exist.</a:t>
            </a:r>
          </a:p>
          <a:p>
            <a:r>
              <a:rPr lang="en-US" sz="3600" dirty="0"/>
              <a:t>If highway was maintainable at public expense, ownership of its surface that was vested in local highway authority will revert to owner of sub-soil.</a:t>
            </a:r>
          </a:p>
          <a:p>
            <a:r>
              <a:rPr lang="en-US" sz="3600" dirty="0"/>
              <a:t>Stopping up orders only affect public rights of way and will not remove any private rights of way.</a:t>
            </a:r>
            <a:endParaRPr lang="en-GB" sz="3500" baseline="30000" dirty="0"/>
          </a:p>
          <a:p>
            <a:pPr>
              <a:lnSpc>
                <a:spcPct val="110000"/>
              </a:lnSpc>
            </a:pPr>
            <a:endParaRPr lang="en-GB" sz="3500" baseline="30000" dirty="0"/>
          </a:p>
          <a:p>
            <a:pPr>
              <a:lnSpc>
                <a:spcPct val="110000"/>
              </a:lnSpc>
            </a:pPr>
            <a:endParaRPr lang="en-GB" sz="3500" baseline="30000" dirty="0"/>
          </a:p>
          <a:p>
            <a:pPr marL="0" indent="0">
              <a:lnSpc>
                <a:spcPct val="110000"/>
              </a:lnSpc>
              <a:buNone/>
            </a:pPr>
            <a:endParaRPr lang="en-GB" sz="3200" baseline="30000" dirty="0"/>
          </a:p>
          <a:p>
            <a:pPr marL="0" indent="0">
              <a:lnSpc>
                <a:spcPct val="110000"/>
              </a:lnSpc>
              <a:buNone/>
            </a:pPr>
            <a:endParaRPr lang="en-GB" sz="3200" baseline="30000" dirty="0"/>
          </a:p>
          <a:p>
            <a:endParaRPr lang="en-GB" baseline="30000" dirty="0"/>
          </a:p>
          <a:p>
            <a:endParaRPr lang="en-GB" baseline="30000" dirty="0"/>
          </a:p>
        </p:txBody>
      </p:sp>
    </p:spTree>
    <p:extLst>
      <p:ext uri="{BB962C8B-B14F-4D97-AF65-F5344CB8AC3E}">
        <p14:creationId xmlns:p14="http://schemas.microsoft.com/office/powerpoint/2010/main" val="96698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Effects of Stopping Up Orders</a:t>
            </a:r>
          </a:p>
        </p:txBody>
      </p:sp>
      <p:sp>
        <p:nvSpPr>
          <p:cNvPr id="3" name="Content Placeholder 2"/>
          <p:cNvSpPr>
            <a:spLocks noGrp="1"/>
          </p:cNvSpPr>
          <p:nvPr>
            <p:ph idx="1"/>
          </p:nvPr>
        </p:nvSpPr>
        <p:spPr>
          <a:xfrm>
            <a:off x="628649" y="1825625"/>
            <a:ext cx="7686675" cy="3660775"/>
          </a:xfrm>
        </p:spPr>
        <p:txBody>
          <a:bodyPr>
            <a:normAutofit/>
          </a:bodyPr>
          <a:lstStyle/>
          <a:p>
            <a:pPr marL="0" indent="0">
              <a:lnSpc>
                <a:spcPct val="110000"/>
              </a:lnSpc>
              <a:buNone/>
            </a:pPr>
            <a:endParaRPr lang="en-GB" baseline="30000" dirty="0"/>
          </a:p>
          <a:p>
            <a:r>
              <a:rPr lang="en-GB" sz="3500" baseline="30000" dirty="0"/>
              <a:t>Rights of way stopped up should be deleted from Definitive Map and Statement.</a:t>
            </a:r>
          </a:p>
          <a:p>
            <a:endParaRPr lang="en-GB" sz="3500" baseline="30000" dirty="0"/>
          </a:p>
          <a:p>
            <a:r>
              <a:rPr lang="en-GB" sz="3500" baseline="30000" dirty="0"/>
              <a:t> S.53A Wildlife and Countryside Act 1981 enables administrative orders made under s.257 TCPA to contain express provision for Definitive Map and Statement to be modified accordingly without a separate Modification Order under the 1981 Act being necessary.</a:t>
            </a:r>
          </a:p>
          <a:p>
            <a:pPr>
              <a:lnSpc>
                <a:spcPct val="110000"/>
              </a:lnSpc>
            </a:pPr>
            <a:endParaRPr lang="en-GB" sz="3500" baseline="30000" dirty="0"/>
          </a:p>
          <a:p>
            <a:pPr>
              <a:lnSpc>
                <a:spcPct val="110000"/>
              </a:lnSpc>
            </a:pPr>
            <a:endParaRPr lang="en-GB" sz="3500" baseline="30000" dirty="0"/>
          </a:p>
          <a:p>
            <a:pPr marL="0" indent="0">
              <a:lnSpc>
                <a:spcPct val="110000"/>
              </a:lnSpc>
              <a:buNone/>
            </a:pPr>
            <a:endParaRPr lang="en-GB" sz="3200" baseline="30000" dirty="0"/>
          </a:p>
          <a:p>
            <a:pPr marL="0" indent="0">
              <a:lnSpc>
                <a:spcPct val="110000"/>
              </a:lnSpc>
              <a:buNone/>
            </a:pPr>
            <a:endParaRPr lang="en-GB" sz="3200" baseline="30000" dirty="0"/>
          </a:p>
          <a:p>
            <a:endParaRPr lang="en-GB" baseline="30000" dirty="0"/>
          </a:p>
          <a:p>
            <a:endParaRPr lang="en-GB" baseline="30000" dirty="0"/>
          </a:p>
        </p:txBody>
      </p:sp>
    </p:spTree>
    <p:extLst>
      <p:ext uri="{BB962C8B-B14F-4D97-AF65-F5344CB8AC3E}">
        <p14:creationId xmlns:p14="http://schemas.microsoft.com/office/powerpoint/2010/main" val="55698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628649" y="1825625"/>
            <a:ext cx="7686675" cy="3660775"/>
          </a:xfrm>
        </p:spPr>
        <p:txBody>
          <a:bodyPr>
            <a:normAutofit/>
          </a:bodyPr>
          <a:lstStyle/>
          <a:p>
            <a:pPr marL="0" indent="0">
              <a:lnSpc>
                <a:spcPct val="110000"/>
              </a:lnSpc>
              <a:buNone/>
            </a:pPr>
            <a:endParaRPr lang="en-GB" baseline="30000" dirty="0"/>
          </a:p>
          <a:p>
            <a:pPr algn="ctr">
              <a:lnSpc>
                <a:spcPct val="110000"/>
              </a:lnSpc>
            </a:pPr>
            <a:endParaRPr lang="en-GB" sz="3500" baseline="30000" dirty="0"/>
          </a:p>
          <a:p>
            <a:pPr algn="ctr">
              <a:lnSpc>
                <a:spcPct val="110000"/>
              </a:lnSpc>
            </a:pPr>
            <a:endParaRPr lang="en-GB" sz="3500" baseline="30000" dirty="0"/>
          </a:p>
          <a:p>
            <a:pPr marL="0" indent="0" algn="ctr">
              <a:lnSpc>
                <a:spcPct val="110000"/>
              </a:lnSpc>
              <a:buNone/>
            </a:pPr>
            <a:r>
              <a:rPr lang="en-GB" sz="3500" baseline="30000" dirty="0"/>
              <a:t>ANY QUESTIONS?</a:t>
            </a:r>
          </a:p>
          <a:p>
            <a:pPr>
              <a:lnSpc>
                <a:spcPct val="110000"/>
              </a:lnSpc>
            </a:pPr>
            <a:endParaRPr lang="en-GB" sz="3500" baseline="30000" dirty="0"/>
          </a:p>
          <a:p>
            <a:pPr marL="0" indent="0">
              <a:lnSpc>
                <a:spcPct val="110000"/>
              </a:lnSpc>
              <a:buNone/>
            </a:pPr>
            <a:endParaRPr lang="en-GB" sz="3200" baseline="30000" dirty="0"/>
          </a:p>
          <a:p>
            <a:pPr marL="0" indent="0">
              <a:lnSpc>
                <a:spcPct val="110000"/>
              </a:lnSpc>
              <a:buNone/>
            </a:pPr>
            <a:endParaRPr lang="en-GB" sz="3200" baseline="30000" dirty="0"/>
          </a:p>
          <a:p>
            <a:endParaRPr lang="en-GB" baseline="30000" dirty="0"/>
          </a:p>
          <a:p>
            <a:endParaRPr lang="en-GB" baseline="30000" dirty="0"/>
          </a:p>
        </p:txBody>
      </p:sp>
    </p:spTree>
    <p:extLst>
      <p:ext uri="{BB962C8B-B14F-4D97-AF65-F5344CB8AC3E}">
        <p14:creationId xmlns:p14="http://schemas.microsoft.com/office/powerpoint/2010/main" val="427681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Necessity of Stopping Up Order</a:t>
            </a:r>
          </a:p>
        </p:txBody>
      </p:sp>
      <p:sp>
        <p:nvSpPr>
          <p:cNvPr id="3" name="Content Placeholder 2"/>
          <p:cNvSpPr>
            <a:spLocks noGrp="1"/>
          </p:cNvSpPr>
          <p:nvPr>
            <p:ph idx="1"/>
          </p:nvPr>
        </p:nvSpPr>
        <p:spPr>
          <a:xfrm>
            <a:off x="628649" y="1825625"/>
            <a:ext cx="7686675" cy="3660775"/>
          </a:xfrm>
        </p:spPr>
        <p:txBody>
          <a:bodyPr>
            <a:normAutofit fontScale="77500" lnSpcReduction="20000"/>
          </a:bodyPr>
          <a:lstStyle/>
          <a:p>
            <a:pPr marL="0" indent="0">
              <a:buNone/>
            </a:pPr>
            <a:r>
              <a:rPr lang="en-GB" sz="4400" dirty="0"/>
              <a:t>Will a TRO suffice?</a:t>
            </a:r>
          </a:p>
          <a:p>
            <a:pPr marL="0" indent="0">
              <a:buNone/>
            </a:pPr>
            <a:endParaRPr lang="en-GB" sz="4400" dirty="0"/>
          </a:p>
          <a:p>
            <a:r>
              <a:rPr lang="en-GB" sz="4400" dirty="0"/>
              <a:t>Highway would continue to exist.</a:t>
            </a:r>
          </a:p>
          <a:p>
            <a:r>
              <a:rPr lang="en-GB" sz="4400" dirty="0"/>
              <a:t>Must be made for a traffic reason.</a:t>
            </a:r>
          </a:p>
          <a:p>
            <a:r>
              <a:rPr lang="en-GB" sz="4400" dirty="0"/>
              <a:t>Other statutory requirements in Road Traffic Regulation Act 1984 must be met.</a:t>
            </a:r>
          </a:p>
          <a:p>
            <a:r>
              <a:rPr lang="en-GB" sz="4400" dirty="0"/>
              <a:t>Temporary TRO’s under s.14 can be useful.</a:t>
            </a:r>
            <a:endParaRPr lang="en-GB" sz="4200" baseline="30000" dirty="0"/>
          </a:p>
          <a:p>
            <a:pPr marL="0" indent="0" algn="just">
              <a:lnSpc>
                <a:spcPct val="110000"/>
              </a:lnSpc>
              <a:buNone/>
            </a:pPr>
            <a:endParaRPr lang="en-GB" sz="4200" baseline="30000" dirty="0"/>
          </a:p>
          <a:p>
            <a:pPr marL="0" indent="0" algn="just">
              <a:lnSpc>
                <a:spcPct val="110000"/>
              </a:lnSpc>
              <a:buNone/>
            </a:pPr>
            <a:endParaRPr lang="en-GB" sz="4200" baseline="30000" dirty="0"/>
          </a:p>
          <a:p>
            <a:pPr marL="0" indent="0" algn="just">
              <a:lnSpc>
                <a:spcPct val="110000"/>
              </a:lnSpc>
              <a:buNone/>
            </a:pPr>
            <a:endParaRPr lang="en-GB" sz="9800" baseline="30000" dirty="0"/>
          </a:p>
          <a:p>
            <a:pPr algn="just">
              <a:lnSpc>
                <a:spcPct val="110000"/>
              </a:lnSpc>
            </a:pPr>
            <a:endParaRPr lang="en-GB" sz="111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gn="just">
              <a:lnSpc>
                <a:spcPct val="110000"/>
              </a:lnSpc>
            </a:pPr>
            <a:endParaRPr lang="en-GB" sz="4400" baseline="30000" dirty="0"/>
          </a:p>
          <a:p>
            <a:pPr>
              <a:lnSpc>
                <a:spcPct val="110000"/>
              </a:lnSpc>
            </a:pPr>
            <a:endParaRPr lang="en-GB" sz="4800" baseline="30000" dirty="0"/>
          </a:p>
          <a:p>
            <a:endParaRPr lang="en-GB" baseline="30000" dirty="0"/>
          </a:p>
        </p:txBody>
      </p:sp>
    </p:spTree>
    <p:extLst>
      <p:ext uri="{BB962C8B-B14F-4D97-AF65-F5344CB8AC3E}">
        <p14:creationId xmlns:p14="http://schemas.microsoft.com/office/powerpoint/2010/main" val="358997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716296" cy="1325563"/>
          </a:xfrm>
        </p:spPr>
        <p:txBody>
          <a:bodyPr>
            <a:normAutofit/>
          </a:bodyPr>
          <a:lstStyle/>
          <a:p>
            <a:r>
              <a:rPr lang="en-US" dirty="0"/>
              <a:t>Choosing the appropriate power</a:t>
            </a:r>
          </a:p>
        </p:txBody>
      </p:sp>
      <p:pic>
        <p:nvPicPr>
          <p:cNvPr id="6" name="Picture 5"/>
          <p:cNvPicPr>
            <a:picLocks noChangeAspect="1"/>
          </p:cNvPicPr>
          <p:nvPr/>
        </p:nvPicPr>
        <p:blipFill>
          <a:blip r:embed="rId2"/>
          <a:stretch>
            <a:fillRect/>
          </a:stretch>
        </p:blipFill>
        <p:spPr>
          <a:xfrm>
            <a:off x="0" y="1605775"/>
            <a:ext cx="2852882" cy="3562928"/>
          </a:xfrm>
          <a:prstGeom prst="rect">
            <a:avLst/>
          </a:prstGeom>
        </p:spPr>
      </p:pic>
      <p:pic>
        <p:nvPicPr>
          <p:cNvPr id="7" name="Picture 6"/>
          <p:cNvPicPr>
            <a:picLocks noChangeAspect="1"/>
          </p:cNvPicPr>
          <p:nvPr/>
        </p:nvPicPr>
        <p:blipFill>
          <a:blip r:embed="rId3"/>
          <a:stretch>
            <a:fillRect/>
          </a:stretch>
        </p:blipFill>
        <p:spPr>
          <a:xfrm>
            <a:off x="2837590" y="1860388"/>
            <a:ext cx="2032000" cy="2987964"/>
          </a:xfrm>
          <a:prstGeom prst="rect">
            <a:avLst/>
          </a:prstGeom>
        </p:spPr>
      </p:pic>
      <p:pic>
        <p:nvPicPr>
          <p:cNvPr id="8" name="Picture 7"/>
          <p:cNvPicPr>
            <a:picLocks noChangeAspect="1"/>
          </p:cNvPicPr>
          <p:nvPr/>
        </p:nvPicPr>
        <p:blipFill>
          <a:blip r:embed="rId4"/>
          <a:stretch>
            <a:fillRect/>
          </a:stretch>
        </p:blipFill>
        <p:spPr>
          <a:xfrm>
            <a:off x="6758575" y="1998536"/>
            <a:ext cx="1219200" cy="2578100"/>
          </a:xfrm>
          <a:prstGeom prst="rect">
            <a:avLst/>
          </a:prstGeom>
        </p:spPr>
      </p:pic>
      <p:sp>
        <p:nvSpPr>
          <p:cNvPr id="9" name="TextBox 8"/>
          <p:cNvSpPr txBox="1"/>
          <p:nvPr/>
        </p:nvSpPr>
        <p:spPr>
          <a:xfrm>
            <a:off x="222924" y="4762319"/>
            <a:ext cx="1801091" cy="923330"/>
          </a:xfrm>
          <a:prstGeom prst="rect">
            <a:avLst/>
          </a:prstGeom>
          <a:noFill/>
        </p:spPr>
        <p:txBody>
          <a:bodyPr wrap="square" rtlCol="0">
            <a:spAutoFit/>
          </a:bodyPr>
          <a:lstStyle/>
          <a:p>
            <a:r>
              <a:rPr lang="en-US" dirty="0">
                <a:solidFill>
                  <a:schemeClr val="bg2">
                    <a:lumMod val="25000"/>
                  </a:schemeClr>
                </a:solidFill>
              </a:rPr>
              <a:t>S116 Highways Act: Stopping Up or Diversion</a:t>
            </a:r>
          </a:p>
        </p:txBody>
      </p:sp>
      <p:sp>
        <p:nvSpPr>
          <p:cNvPr id="10" name="TextBox 9"/>
          <p:cNvSpPr txBox="1"/>
          <p:nvPr/>
        </p:nvSpPr>
        <p:spPr>
          <a:xfrm>
            <a:off x="2436874" y="4762319"/>
            <a:ext cx="3111878" cy="923330"/>
          </a:xfrm>
          <a:prstGeom prst="rect">
            <a:avLst/>
          </a:prstGeom>
          <a:noFill/>
        </p:spPr>
        <p:txBody>
          <a:bodyPr wrap="square" rtlCol="0">
            <a:spAutoFit/>
          </a:bodyPr>
          <a:lstStyle/>
          <a:p>
            <a:r>
              <a:rPr lang="en-US" dirty="0">
                <a:solidFill>
                  <a:schemeClr val="bg2">
                    <a:lumMod val="25000"/>
                  </a:schemeClr>
                </a:solidFill>
              </a:rPr>
              <a:t>S118/119 Highways Act</a:t>
            </a:r>
          </a:p>
          <a:p>
            <a:r>
              <a:rPr lang="en-US" dirty="0">
                <a:solidFill>
                  <a:schemeClr val="bg2">
                    <a:lumMod val="25000"/>
                  </a:schemeClr>
                </a:solidFill>
              </a:rPr>
              <a:t>Public Path Extinguishment and Diversion </a:t>
            </a:r>
          </a:p>
        </p:txBody>
      </p:sp>
      <p:sp>
        <p:nvSpPr>
          <p:cNvPr id="11" name="TextBox 10"/>
          <p:cNvSpPr txBox="1"/>
          <p:nvPr/>
        </p:nvSpPr>
        <p:spPr>
          <a:xfrm>
            <a:off x="5687964" y="4762319"/>
            <a:ext cx="3567583" cy="923330"/>
          </a:xfrm>
          <a:prstGeom prst="rect">
            <a:avLst/>
          </a:prstGeom>
          <a:noFill/>
        </p:spPr>
        <p:txBody>
          <a:bodyPr wrap="square" rtlCol="0">
            <a:spAutoFit/>
          </a:bodyPr>
          <a:lstStyle/>
          <a:p>
            <a:r>
              <a:rPr lang="en-US" dirty="0">
                <a:solidFill>
                  <a:schemeClr val="bg2">
                    <a:lumMod val="25000"/>
                  </a:schemeClr>
                </a:solidFill>
              </a:rPr>
              <a:t>Section 247/257 Town and Country Planning Act: To enable development to be carried out </a:t>
            </a:r>
          </a:p>
        </p:txBody>
      </p:sp>
    </p:spTree>
    <p:extLst>
      <p:ext uri="{BB962C8B-B14F-4D97-AF65-F5344CB8AC3E}">
        <p14:creationId xmlns:p14="http://schemas.microsoft.com/office/powerpoint/2010/main" val="3081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88636"/>
            <a:ext cx="5091713" cy="1801091"/>
          </a:xfrm>
        </p:spPr>
        <p:txBody>
          <a:bodyPr>
            <a:normAutofit/>
          </a:bodyPr>
          <a:lstStyle/>
          <a:p>
            <a:r>
              <a:rPr lang="en-US" dirty="0"/>
              <a:t>S116 Stopping Up or Diversion</a:t>
            </a:r>
            <a:endParaRPr lang="en-GB" dirty="0"/>
          </a:p>
        </p:txBody>
      </p:sp>
      <p:sp>
        <p:nvSpPr>
          <p:cNvPr id="3" name="Content Placeholder 2"/>
          <p:cNvSpPr>
            <a:spLocks noGrp="1"/>
          </p:cNvSpPr>
          <p:nvPr>
            <p:ph idx="1"/>
          </p:nvPr>
        </p:nvSpPr>
        <p:spPr>
          <a:xfrm flipV="1">
            <a:off x="628649" y="2216727"/>
            <a:ext cx="7686675" cy="45719"/>
          </a:xfrm>
        </p:spPr>
        <p:txBody>
          <a:bodyPr>
            <a:normAutofit fontScale="25000" lnSpcReduction="20000"/>
          </a:bodyPr>
          <a:lstStyle/>
          <a:p>
            <a:pPr marL="0" indent="0">
              <a:buNone/>
            </a:pPr>
            <a:endParaRPr lang="en-GB" baseline="30000" dirty="0"/>
          </a:p>
          <a:p>
            <a:pPr marL="0" indent="0">
              <a:buNone/>
            </a:pPr>
            <a:endParaRPr lang="en-GB" sz="2000" baseline="30000" dirty="0"/>
          </a:p>
        </p:txBody>
      </p:sp>
      <p:pic>
        <p:nvPicPr>
          <p:cNvPr id="4" name="Picture 3"/>
          <p:cNvPicPr>
            <a:picLocks noChangeAspect="1"/>
          </p:cNvPicPr>
          <p:nvPr/>
        </p:nvPicPr>
        <p:blipFill rotWithShape="1">
          <a:blip r:embed="rId2"/>
          <a:srcRect l="31235"/>
          <a:stretch/>
        </p:blipFill>
        <p:spPr>
          <a:xfrm>
            <a:off x="4793665" y="1651829"/>
            <a:ext cx="4213046" cy="4137131"/>
          </a:xfrm>
          <a:prstGeom prst="rect">
            <a:avLst/>
          </a:prstGeom>
        </p:spPr>
      </p:pic>
      <p:sp>
        <p:nvSpPr>
          <p:cNvPr id="6" name="TextBox 5"/>
          <p:cNvSpPr txBox="1"/>
          <p:nvPr/>
        </p:nvSpPr>
        <p:spPr>
          <a:xfrm>
            <a:off x="402414" y="2427030"/>
            <a:ext cx="4150994" cy="2308324"/>
          </a:xfrm>
          <a:prstGeom prst="rect">
            <a:avLst/>
          </a:prstGeom>
          <a:noFill/>
        </p:spPr>
        <p:txBody>
          <a:bodyPr wrap="square" rtlCol="0">
            <a:spAutoFit/>
          </a:bodyPr>
          <a:lstStyle/>
          <a:p>
            <a:r>
              <a:rPr lang="en-US" sz="2400" u="sng" dirty="0">
                <a:solidFill>
                  <a:schemeClr val="bg2">
                    <a:lumMod val="25000"/>
                  </a:schemeClr>
                </a:solidFill>
              </a:rPr>
              <a:t>Stopping Up:</a:t>
            </a:r>
          </a:p>
          <a:p>
            <a:r>
              <a:rPr lang="en-US" sz="2400" dirty="0">
                <a:solidFill>
                  <a:schemeClr val="bg2">
                    <a:lumMod val="25000"/>
                  </a:schemeClr>
                </a:solidFill>
              </a:rPr>
              <a:t>Highway “unnecessary”</a:t>
            </a:r>
          </a:p>
          <a:p>
            <a:endParaRPr lang="en-US" sz="2400" dirty="0">
              <a:solidFill>
                <a:schemeClr val="bg2">
                  <a:lumMod val="25000"/>
                </a:schemeClr>
              </a:solidFill>
            </a:endParaRPr>
          </a:p>
          <a:p>
            <a:r>
              <a:rPr lang="en-US" sz="2400" u="sng" dirty="0">
                <a:solidFill>
                  <a:schemeClr val="bg2">
                    <a:lumMod val="25000"/>
                  </a:schemeClr>
                </a:solidFill>
              </a:rPr>
              <a:t>Diversion: </a:t>
            </a:r>
          </a:p>
          <a:p>
            <a:r>
              <a:rPr lang="en-US" sz="2400" dirty="0">
                <a:solidFill>
                  <a:schemeClr val="bg2">
                    <a:lumMod val="25000"/>
                  </a:schemeClr>
                </a:solidFill>
              </a:rPr>
              <a:t>“Nearer or more commodious to the public”</a:t>
            </a:r>
          </a:p>
        </p:txBody>
      </p:sp>
    </p:spTree>
    <p:extLst>
      <p:ext uri="{BB962C8B-B14F-4D97-AF65-F5344CB8AC3E}">
        <p14:creationId xmlns:p14="http://schemas.microsoft.com/office/powerpoint/2010/main" val="84941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9745427"/>
              </p:ext>
            </p:extLst>
          </p:nvPr>
        </p:nvGraphicFramePr>
        <p:xfrm>
          <a:off x="651739" y="1696666"/>
          <a:ext cx="6460260" cy="4261341"/>
        </p:xfrm>
        <a:graphic>
          <a:graphicData uri="http://schemas.openxmlformats.org/drawingml/2006/table">
            <a:tbl>
              <a:tblPr firstRow="1" bandRow="1">
                <a:tableStyleId>{3B4B98B0-60AC-42C2-AFA5-B58CD77FA1E5}</a:tableStyleId>
              </a:tblPr>
              <a:tblGrid>
                <a:gridCol w="3192897">
                  <a:extLst>
                    <a:ext uri="{9D8B030D-6E8A-4147-A177-3AD203B41FA5}">
                      <a16:colId xmlns:a16="http://schemas.microsoft.com/office/drawing/2014/main" val="20000"/>
                    </a:ext>
                  </a:extLst>
                </a:gridCol>
                <a:gridCol w="3267363">
                  <a:extLst>
                    <a:ext uri="{9D8B030D-6E8A-4147-A177-3AD203B41FA5}">
                      <a16:colId xmlns:a16="http://schemas.microsoft.com/office/drawing/2014/main" val="20001"/>
                    </a:ext>
                  </a:extLst>
                </a:gridCol>
              </a:tblGrid>
              <a:tr h="713913">
                <a:tc>
                  <a:txBody>
                    <a:bodyPr/>
                    <a:lstStyle/>
                    <a:p>
                      <a:endParaRPr lang="en-US" dirty="0"/>
                    </a:p>
                  </a:txBody>
                  <a:tcPr/>
                </a:tc>
                <a:tc>
                  <a:txBody>
                    <a:bodyPr/>
                    <a:lstStyle/>
                    <a:p>
                      <a:pPr algn="ctr"/>
                      <a:r>
                        <a:rPr lang="en-US" sz="5400" dirty="0">
                          <a:solidFill>
                            <a:srgbClr val="FF0000"/>
                          </a:solidFill>
                        </a:rPr>
                        <a:t>X</a:t>
                      </a:r>
                    </a:p>
                  </a:txBody>
                  <a:tcPr/>
                </a:tc>
                <a:extLst>
                  <a:ext uri="{0D108BD9-81ED-4DB2-BD59-A6C34878D82A}">
                    <a16:rowId xmlns:a16="http://schemas.microsoft.com/office/drawing/2014/main" val="10000"/>
                  </a:ext>
                </a:extLst>
              </a:tr>
              <a:tr h="713913">
                <a:tc>
                  <a:txBody>
                    <a:bodyPr/>
                    <a:lstStyle/>
                    <a:p>
                      <a:r>
                        <a:rPr lang="en-US" dirty="0">
                          <a:solidFill>
                            <a:schemeClr val="bg2">
                              <a:lumMod val="25000"/>
                            </a:schemeClr>
                          </a:solidFill>
                        </a:rPr>
                        <a:t>Speed in uncontroversial cases:</a:t>
                      </a:r>
                      <a:r>
                        <a:rPr lang="en-US" baseline="0" dirty="0">
                          <a:solidFill>
                            <a:schemeClr val="bg2">
                              <a:lumMod val="25000"/>
                            </a:schemeClr>
                          </a:solidFill>
                        </a:rPr>
                        <a:t> A</a:t>
                      </a:r>
                      <a:r>
                        <a:rPr lang="en-US" dirty="0">
                          <a:solidFill>
                            <a:schemeClr val="bg2">
                              <a:lumMod val="25000"/>
                            </a:schemeClr>
                          </a:solidFill>
                        </a:rPr>
                        <a:t>pplication</a:t>
                      </a:r>
                      <a:r>
                        <a:rPr lang="en-US" baseline="0" dirty="0">
                          <a:solidFill>
                            <a:schemeClr val="bg2">
                              <a:lumMod val="25000"/>
                            </a:schemeClr>
                          </a:solidFill>
                        </a:rPr>
                        <a:t> to Magistrates</a:t>
                      </a:r>
                    </a:p>
                    <a:p>
                      <a:endParaRPr lang="en-US" dirty="0">
                        <a:solidFill>
                          <a:schemeClr val="bg2">
                            <a:lumMod val="25000"/>
                          </a:schemeClr>
                        </a:solidFill>
                      </a:endParaRPr>
                    </a:p>
                  </a:txBody>
                  <a:tcPr/>
                </a:tc>
                <a:tc>
                  <a:txBody>
                    <a:bodyPr/>
                    <a:lstStyle/>
                    <a:p>
                      <a:r>
                        <a:rPr lang="en-US" dirty="0">
                          <a:solidFill>
                            <a:schemeClr val="bg2">
                              <a:lumMod val="25000"/>
                            </a:schemeClr>
                          </a:solidFill>
                        </a:rPr>
                        <a:t>Strict statutory tests</a:t>
                      </a:r>
                    </a:p>
                    <a:p>
                      <a:r>
                        <a:rPr lang="en-US" dirty="0">
                          <a:solidFill>
                            <a:schemeClr val="bg2">
                              <a:lumMod val="25000"/>
                            </a:schemeClr>
                          </a:solidFill>
                        </a:rPr>
                        <a:t>Merits of any development not relevant to decision</a:t>
                      </a:r>
                    </a:p>
                  </a:txBody>
                  <a:tcPr/>
                </a:tc>
                <a:extLst>
                  <a:ext uri="{0D108BD9-81ED-4DB2-BD59-A6C34878D82A}">
                    <a16:rowId xmlns:a16="http://schemas.microsoft.com/office/drawing/2014/main" val="10001"/>
                  </a:ext>
                </a:extLst>
              </a:tr>
              <a:tr h="603741">
                <a:tc>
                  <a:txBody>
                    <a:bodyPr/>
                    <a:lstStyle/>
                    <a:p>
                      <a:r>
                        <a:rPr lang="en-US" dirty="0">
                          <a:solidFill>
                            <a:schemeClr val="bg2">
                              <a:lumMod val="25000"/>
                            </a:schemeClr>
                          </a:solidFill>
                        </a:rPr>
                        <a:t>No compensation payable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2">
                              <a:lumMod val="25000"/>
                            </a:schemeClr>
                          </a:solidFill>
                        </a:rPr>
                        <a:t>Strict Procedural Requirements</a:t>
                      </a:r>
                    </a:p>
                  </a:txBody>
                  <a:tcPr/>
                </a:tc>
                <a:extLst>
                  <a:ext uri="{0D108BD9-81ED-4DB2-BD59-A6C34878D82A}">
                    <a16:rowId xmlns:a16="http://schemas.microsoft.com/office/drawing/2014/main" val="10002"/>
                  </a:ext>
                </a:extLst>
              </a:tr>
              <a:tr h="713913">
                <a:tc>
                  <a:txBody>
                    <a:bodyPr/>
                    <a:lstStyle/>
                    <a:p>
                      <a:r>
                        <a:rPr lang="en-US" dirty="0">
                          <a:solidFill>
                            <a:schemeClr val="bg2">
                              <a:lumMod val="25000"/>
                            </a:schemeClr>
                          </a:solidFill>
                        </a:rPr>
                        <a:t>Costs can be met by person seeking order: s.117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rPr>
                        <a:t>District</a:t>
                      </a:r>
                      <a:r>
                        <a:rPr lang="en-US" baseline="0" dirty="0">
                          <a:solidFill>
                            <a:schemeClr val="bg2">
                              <a:lumMod val="25000"/>
                            </a:schemeClr>
                          </a:solidFill>
                        </a:rPr>
                        <a:t> and Parish Council: Power of Veto</a:t>
                      </a:r>
                      <a:endParaRPr lang="en-US" dirty="0">
                        <a:solidFill>
                          <a:schemeClr val="bg2">
                            <a:lumMod val="25000"/>
                          </a:schemeClr>
                        </a:solidFill>
                      </a:endParaRPr>
                    </a:p>
                    <a:p>
                      <a:endParaRPr lang="en-US" baseline="0" dirty="0">
                        <a:solidFill>
                          <a:schemeClr val="bg2">
                            <a:lumMod val="25000"/>
                          </a:schemeClr>
                        </a:solidFill>
                      </a:endParaRPr>
                    </a:p>
                  </a:txBody>
                  <a:tcPr/>
                </a:tc>
                <a:extLst>
                  <a:ext uri="{0D108BD9-81ED-4DB2-BD59-A6C34878D82A}">
                    <a16:rowId xmlns:a16="http://schemas.microsoft.com/office/drawing/2014/main" val="10003"/>
                  </a:ext>
                </a:extLst>
              </a:tr>
              <a:tr h="603741">
                <a:tc>
                  <a:txBody>
                    <a:bodyPr/>
                    <a:lstStyle/>
                    <a:p>
                      <a:endParaRPr lang="en-US" dirty="0">
                        <a:solidFill>
                          <a:schemeClr val="bg2">
                            <a:lumMod val="25000"/>
                          </a:schemeClr>
                        </a:solidFill>
                      </a:endParaRPr>
                    </a:p>
                  </a:txBody>
                  <a:tcPr/>
                </a:tc>
                <a:tc>
                  <a:txBody>
                    <a:bodyPr/>
                    <a:lstStyle/>
                    <a:p>
                      <a:r>
                        <a:rPr lang="en-US" baseline="0" dirty="0">
                          <a:solidFill>
                            <a:schemeClr val="bg2">
                              <a:lumMod val="25000"/>
                            </a:schemeClr>
                          </a:solidFill>
                        </a:rPr>
                        <a:t>Public opposition</a:t>
                      </a:r>
                    </a:p>
                    <a:p>
                      <a:r>
                        <a:rPr lang="en-US" baseline="0" dirty="0">
                          <a:solidFill>
                            <a:schemeClr val="bg2">
                              <a:lumMod val="25000"/>
                            </a:schemeClr>
                          </a:solidFill>
                        </a:rPr>
                        <a:t>Unpredictable magistrates</a:t>
                      </a:r>
                    </a:p>
                    <a:p>
                      <a:r>
                        <a:rPr lang="en-US" baseline="0" dirty="0">
                          <a:solidFill>
                            <a:schemeClr val="bg2">
                              <a:lumMod val="25000"/>
                            </a:schemeClr>
                          </a:solidFill>
                        </a:rPr>
                        <a:t>Right of Appeal to Crown Court</a:t>
                      </a:r>
                    </a:p>
                  </a:txBody>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a:stretch>
            <a:fillRect/>
          </a:stretch>
        </p:blipFill>
        <p:spPr>
          <a:xfrm>
            <a:off x="1920009" y="1777480"/>
            <a:ext cx="1220355" cy="588819"/>
          </a:xfrm>
          <a:prstGeom prst="rect">
            <a:avLst/>
          </a:prstGeom>
        </p:spPr>
      </p:pic>
    </p:spTree>
    <p:extLst>
      <p:ext uri="{BB962C8B-B14F-4D97-AF65-F5344CB8AC3E}">
        <p14:creationId xmlns:p14="http://schemas.microsoft.com/office/powerpoint/2010/main" val="164670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025195" cy="1325563"/>
          </a:xfrm>
        </p:spPr>
        <p:txBody>
          <a:bodyPr>
            <a:normAutofit/>
          </a:bodyPr>
          <a:lstStyle/>
          <a:p>
            <a:r>
              <a:rPr lang="en-US" dirty="0"/>
              <a:t>S116 Stopping up</a:t>
            </a:r>
            <a:br>
              <a:rPr lang="en-US" dirty="0"/>
            </a:br>
            <a:r>
              <a:rPr lang="en-US" dirty="0"/>
              <a:t>Test of necessity</a:t>
            </a:r>
          </a:p>
        </p:txBody>
      </p:sp>
      <p:sp>
        <p:nvSpPr>
          <p:cNvPr id="3" name="Content Placeholder 2"/>
          <p:cNvSpPr>
            <a:spLocks noGrp="1"/>
          </p:cNvSpPr>
          <p:nvPr>
            <p:ph idx="1"/>
          </p:nvPr>
        </p:nvSpPr>
        <p:spPr/>
        <p:txBody>
          <a:bodyPr/>
          <a:lstStyle/>
          <a:p>
            <a:pPr marL="0" indent="0">
              <a:buNone/>
            </a:pPr>
            <a:r>
              <a:rPr lang="en-US" dirty="0"/>
              <a:t>Evidence might include:</a:t>
            </a:r>
          </a:p>
          <a:p>
            <a:pPr marL="0" indent="0">
              <a:buNone/>
            </a:pPr>
            <a:endParaRPr lang="en-US" dirty="0"/>
          </a:p>
          <a:p>
            <a:pPr marL="0" indent="0">
              <a:buNone/>
            </a:pPr>
            <a:r>
              <a:rPr lang="en-US" dirty="0"/>
              <a:t> </a:t>
            </a:r>
          </a:p>
        </p:txBody>
      </p:sp>
      <p:pic>
        <p:nvPicPr>
          <p:cNvPr id="4" name="Picture 3"/>
          <p:cNvPicPr>
            <a:picLocks noChangeAspect="1"/>
          </p:cNvPicPr>
          <p:nvPr/>
        </p:nvPicPr>
        <p:blipFill rotWithShape="1">
          <a:blip r:embed="rId2"/>
          <a:srcRect b="6320"/>
          <a:stretch/>
        </p:blipFill>
        <p:spPr>
          <a:xfrm>
            <a:off x="478119" y="2366494"/>
            <a:ext cx="3367512" cy="2267483"/>
          </a:xfrm>
          <a:prstGeom prst="rect">
            <a:avLst/>
          </a:prstGeom>
        </p:spPr>
      </p:pic>
      <p:pic>
        <p:nvPicPr>
          <p:cNvPr id="5" name="Picture 4"/>
          <p:cNvPicPr>
            <a:picLocks noChangeAspect="1"/>
          </p:cNvPicPr>
          <p:nvPr/>
        </p:nvPicPr>
        <p:blipFill rotWithShape="1">
          <a:blip r:embed="rId3"/>
          <a:srcRect b="9965"/>
          <a:stretch/>
        </p:blipFill>
        <p:spPr>
          <a:xfrm>
            <a:off x="4400553" y="2365783"/>
            <a:ext cx="4385936" cy="2299408"/>
          </a:xfrm>
          <a:prstGeom prst="rect">
            <a:avLst/>
          </a:prstGeom>
        </p:spPr>
      </p:pic>
      <p:sp>
        <p:nvSpPr>
          <p:cNvPr id="6" name="TextBox 5"/>
          <p:cNvSpPr txBox="1"/>
          <p:nvPr/>
        </p:nvSpPr>
        <p:spPr>
          <a:xfrm>
            <a:off x="818926" y="4851472"/>
            <a:ext cx="3382820" cy="369332"/>
          </a:xfrm>
          <a:prstGeom prst="rect">
            <a:avLst/>
          </a:prstGeom>
          <a:noFill/>
        </p:spPr>
        <p:txBody>
          <a:bodyPr wrap="square" rtlCol="0">
            <a:spAutoFit/>
          </a:bodyPr>
          <a:lstStyle/>
          <a:p>
            <a:r>
              <a:rPr lang="en-US" dirty="0">
                <a:solidFill>
                  <a:schemeClr val="bg2">
                    <a:lumMod val="25000"/>
                  </a:schemeClr>
                </a:solidFill>
              </a:rPr>
              <a:t>Evidence of lack of Public use</a:t>
            </a:r>
          </a:p>
        </p:txBody>
      </p:sp>
      <p:sp>
        <p:nvSpPr>
          <p:cNvPr id="7" name="TextBox 6"/>
          <p:cNvSpPr txBox="1"/>
          <p:nvPr/>
        </p:nvSpPr>
        <p:spPr>
          <a:xfrm>
            <a:off x="5064973" y="4838684"/>
            <a:ext cx="3188643" cy="369332"/>
          </a:xfrm>
          <a:prstGeom prst="rect">
            <a:avLst/>
          </a:prstGeom>
          <a:noFill/>
        </p:spPr>
        <p:txBody>
          <a:bodyPr wrap="none" rtlCol="0">
            <a:spAutoFit/>
          </a:bodyPr>
          <a:lstStyle/>
          <a:p>
            <a:r>
              <a:rPr lang="en-US" dirty="0">
                <a:solidFill>
                  <a:schemeClr val="bg2">
                    <a:lumMod val="25000"/>
                  </a:schemeClr>
                </a:solidFill>
              </a:rPr>
              <a:t>Evidence of an alternative route</a:t>
            </a:r>
          </a:p>
        </p:txBody>
      </p:sp>
    </p:spTree>
    <p:extLst>
      <p:ext uri="{BB962C8B-B14F-4D97-AF65-F5344CB8AC3E}">
        <p14:creationId xmlns:p14="http://schemas.microsoft.com/office/powerpoint/2010/main" val="376190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151043" cy="1325563"/>
          </a:xfrm>
        </p:spPr>
        <p:txBody>
          <a:bodyPr>
            <a:normAutofit fontScale="90000"/>
          </a:bodyPr>
          <a:lstStyle/>
          <a:p>
            <a:r>
              <a:rPr lang="en-US" dirty="0"/>
              <a:t>S116 Diversion</a:t>
            </a:r>
            <a:br>
              <a:rPr lang="en-US" dirty="0"/>
            </a:br>
            <a:r>
              <a:rPr lang="en-US" dirty="0"/>
              <a:t>Test: Nearer or more commodious</a:t>
            </a:r>
          </a:p>
        </p:txBody>
      </p:sp>
      <p:pic>
        <p:nvPicPr>
          <p:cNvPr id="4" name="Content Placeholder 3"/>
          <p:cNvPicPr>
            <a:picLocks noGrp="1" noChangeAspect="1"/>
          </p:cNvPicPr>
          <p:nvPr>
            <p:ph idx="1"/>
          </p:nvPr>
        </p:nvPicPr>
        <p:blipFill>
          <a:blip r:embed="rId2"/>
          <a:srcRect l="15357" r="15357"/>
          <a:stretch>
            <a:fillRect/>
          </a:stretch>
        </p:blipFill>
        <p:spPr>
          <a:xfrm>
            <a:off x="4057649" y="2056534"/>
            <a:ext cx="4601441" cy="3265921"/>
          </a:xfrm>
        </p:spPr>
      </p:pic>
      <p:sp>
        <p:nvSpPr>
          <p:cNvPr id="5" name="TextBox 4"/>
          <p:cNvSpPr txBox="1"/>
          <p:nvPr/>
        </p:nvSpPr>
        <p:spPr>
          <a:xfrm>
            <a:off x="392545" y="2286000"/>
            <a:ext cx="3508742" cy="2308324"/>
          </a:xfrm>
          <a:prstGeom prst="rect">
            <a:avLst/>
          </a:prstGeom>
          <a:noFill/>
        </p:spPr>
        <p:txBody>
          <a:bodyPr wrap="square" rtlCol="0">
            <a:spAutoFit/>
          </a:bodyPr>
          <a:lstStyle/>
          <a:p>
            <a:pPr marL="285750" indent="-285750">
              <a:buFontTx/>
              <a:buChar char="•"/>
            </a:pPr>
            <a:r>
              <a:rPr lang="en-US" dirty="0">
                <a:solidFill>
                  <a:schemeClr val="bg2">
                    <a:lumMod val="25000"/>
                  </a:schemeClr>
                </a:solidFill>
              </a:rPr>
              <a:t>Quality of the highway</a:t>
            </a:r>
          </a:p>
          <a:p>
            <a:pPr marL="285750" indent="-285750">
              <a:buFontTx/>
              <a:buChar char="•"/>
            </a:pPr>
            <a:endParaRPr lang="en-US" dirty="0">
              <a:solidFill>
                <a:schemeClr val="bg2">
                  <a:lumMod val="25000"/>
                </a:schemeClr>
              </a:solidFill>
            </a:endParaRPr>
          </a:p>
          <a:p>
            <a:pPr marL="285750" indent="-285750">
              <a:buFontTx/>
              <a:buChar char="•"/>
            </a:pPr>
            <a:r>
              <a:rPr lang="en-US" dirty="0">
                <a:solidFill>
                  <a:schemeClr val="bg2">
                    <a:lumMod val="25000"/>
                  </a:schemeClr>
                </a:solidFill>
              </a:rPr>
              <a:t>Types of highway user</a:t>
            </a:r>
          </a:p>
          <a:p>
            <a:pPr marL="285750" indent="-285750">
              <a:buFontTx/>
              <a:buChar char="•"/>
            </a:pPr>
            <a:endParaRPr lang="en-US" dirty="0">
              <a:solidFill>
                <a:schemeClr val="bg2">
                  <a:lumMod val="25000"/>
                </a:schemeClr>
              </a:solidFill>
            </a:endParaRPr>
          </a:p>
          <a:p>
            <a:pPr marL="285750" indent="-285750">
              <a:buFontTx/>
              <a:buChar char="•"/>
            </a:pPr>
            <a:r>
              <a:rPr lang="en-US" dirty="0">
                <a:solidFill>
                  <a:schemeClr val="bg2">
                    <a:lumMod val="25000"/>
                  </a:schemeClr>
                </a:solidFill>
              </a:rPr>
              <a:t>Places served by highway</a:t>
            </a:r>
          </a:p>
          <a:p>
            <a:pPr marL="285750" indent="-285750">
              <a:buFontTx/>
              <a:buChar char="•"/>
            </a:pPr>
            <a:endParaRPr lang="en-US" dirty="0">
              <a:solidFill>
                <a:schemeClr val="bg2">
                  <a:lumMod val="25000"/>
                </a:schemeClr>
              </a:solidFill>
            </a:endParaRPr>
          </a:p>
          <a:p>
            <a:pPr marL="285750" indent="-285750">
              <a:buFontTx/>
              <a:buChar char="•"/>
            </a:pPr>
            <a:r>
              <a:rPr lang="en-US" dirty="0">
                <a:solidFill>
                  <a:schemeClr val="bg2">
                    <a:lumMod val="25000"/>
                  </a:schemeClr>
                </a:solidFill>
              </a:rPr>
              <a:t>Diversion must give public same rights to pass and re pass</a:t>
            </a:r>
          </a:p>
        </p:txBody>
      </p:sp>
    </p:spTree>
    <p:extLst>
      <p:ext uri="{BB962C8B-B14F-4D97-AF65-F5344CB8AC3E}">
        <p14:creationId xmlns:p14="http://schemas.microsoft.com/office/powerpoint/2010/main" val="369055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219688" cy="1325563"/>
          </a:xfrm>
        </p:spPr>
        <p:txBody>
          <a:bodyPr>
            <a:noAutofit/>
          </a:bodyPr>
          <a:lstStyle/>
          <a:p>
            <a:r>
              <a:rPr lang="en-US" sz="3200" dirty="0"/>
              <a:t>S118 – 119: Public Path Extinguishment and Diversion Orders: Pros and Cons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058425"/>
              </p:ext>
            </p:extLst>
          </p:nvPr>
        </p:nvGraphicFramePr>
        <p:xfrm>
          <a:off x="434748" y="1892565"/>
          <a:ext cx="8294526" cy="3922222"/>
        </p:xfrm>
        <a:graphic>
          <a:graphicData uri="http://schemas.openxmlformats.org/drawingml/2006/table">
            <a:tbl>
              <a:tblPr firstRow="1" bandRow="1">
                <a:tableStyleId>{3B4B98B0-60AC-42C2-AFA5-B58CD77FA1E5}</a:tableStyleId>
              </a:tblPr>
              <a:tblGrid>
                <a:gridCol w="4147263">
                  <a:extLst>
                    <a:ext uri="{9D8B030D-6E8A-4147-A177-3AD203B41FA5}">
                      <a16:colId xmlns:a16="http://schemas.microsoft.com/office/drawing/2014/main" val="20000"/>
                    </a:ext>
                  </a:extLst>
                </a:gridCol>
                <a:gridCol w="4147263">
                  <a:extLst>
                    <a:ext uri="{9D8B030D-6E8A-4147-A177-3AD203B41FA5}">
                      <a16:colId xmlns:a16="http://schemas.microsoft.com/office/drawing/2014/main" val="20001"/>
                    </a:ext>
                  </a:extLst>
                </a:gridCol>
              </a:tblGrid>
              <a:tr h="784841">
                <a:tc>
                  <a:txBody>
                    <a:bodyPr/>
                    <a:lstStyle/>
                    <a:p>
                      <a:endParaRPr lang="en-US" dirty="0">
                        <a:solidFill>
                          <a:srgbClr val="FF0000"/>
                        </a:solidFill>
                      </a:endParaRPr>
                    </a:p>
                  </a:txBody>
                  <a:tcPr/>
                </a:tc>
                <a:tc>
                  <a:txBody>
                    <a:bodyPr/>
                    <a:lstStyle/>
                    <a:p>
                      <a:pPr algn="ctr"/>
                      <a:r>
                        <a:rPr lang="en-US" sz="5400" dirty="0">
                          <a:solidFill>
                            <a:srgbClr val="FF0000"/>
                          </a:solidFill>
                        </a:rPr>
                        <a:t>X</a:t>
                      </a:r>
                    </a:p>
                  </a:txBody>
                  <a:tcPr/>
                </a:tc>
                <a:extLst>
                  <a:ext uri="{0D108BD9-81ED-4DB2-BD59-A6C34878D82A}">
                    <a16:rowId xmlns:a16="http://schemas.microsoft.com/office/drawing/2014/main" val="10000"/>
                  </a:ext>
                </a:extLst>
              </a:tr>
              <a:tr h="1413597">
                <a:tc>
                  <a:txBody>
                    <a:bodyPr/>
                    <a:lstStyle/>
                    <a:p>
                      <a:r>
                        <a:rPr lang="en-US" dirty="0">
                          <a:solidFill>
                            <a:schemeClr val="bg2">
                              <a:lumMod val="25000"/>
                            </a:schemeClr>
                          </a:solidFill>
                        </a:rPr>
                        <a:t>OMA</a:t>
                      </a:r>
                      <a:r>
                        <a:rPr lang="en-US" baseline="0" dirty="0">
                          <a:solidFill>
                            <a:schemeClr val="bg2">
                              <a:lumMod val="25000"/>
                            </a:schemeClr>
                          </a:solidFill>
                        </a:rPr>
                        <a:t> can make a charge for costs incurred in making Order and notification</a:t>
                      </a:r>
                      <a:endParaRPr lang="en-US" dirty="0">
                        <a:solidFill>
                          <a:schemeClr val="bg2">
                            <a:lumMod val="25000"/>
                          </a:schemeClr>
                        </a:solidFill>
                      </a:endParaRPr>
                    </a:p>
                  </a:txBody>
                  <a:tcPr/>
                </a:tc>
                <a:tc>
                  <a:txBody>
                    <a:bodyPr/>
                    <a:lstStyle/>
                    <a:p>
                      <a:r>
                        <a:rPr lang="en-US" dirty="0">
                          <a:solidFill>
                            <a:schemeClr val="bg2">
                              <a:lumMod val="25000"/>
                            </a:schemeClr>
                          </a:solidFill>
                        </a:rPr>
                        <a:t>Potentially</a:t>
                      </a:r>
                      <a:r>
                        <a:rPr lang="en-US" baseline="0" dirty="0">
                          <a:solidFill>
                            <a:schemeClr val="bg2">
                              <a:lumMod val="25000"/>
                            </a:schemeClr>
                          </a:solidFill>
                        </a:rPr>
                        <a:t> lengthy procedure.</a:t>
                      </a:r>
                    </a:p>
                    <a:p>
                      <a:r>
                        <a:rPr lang="en-US" baseline="0" dirty="0">
                          <a:solidFill>
                            <a:schemeClr val="bg2">
                              <a:lumMod val="25000"/>
                            </a:schemeClr>
                          </a:solidFill>
                        </a:rPr>
                        <a:t>Extensive notification and potentially public inquiry.</a:t>
                      </a:r>
                    </a:p>
                    <a:p>
                      <a:r>
                        <a:rPr lang="en-US" baseline="0" dirty="0">
                          <a:solidFill>
                            <a:schemeClr val="bg2">
                              <a:lumMod val="25000"/>
                            </a:schemeClr>
                          </a:solidFill>
                        </a:rPr>
                        <a:t>Additional notification and procedure where modifications made</a:t>
                      </a:r>
                      <a:endParaRPr lang="en-US" dirty="0">
                        <a:solidFill>
                          <a:schemeClr val="bg2">
                            <a:lumMod val="25000"/>
                          </a:schemeClr>
                        </a:solidFill>
                      </a:endParaRPr>
                    </a:p>
                  </a:txBody>
                  <a:tcPr/>
                </a:tc>
                <a:extLst>
                  <a:ext uri="{0D108BD9-81ED-4DB2-BD59-A6C34878D82A}">
                    <a16:rowId xmlns:a16="http://schemas.microsoft.com/office/drawing/2014/main" val="10001"/>
                  </a:ext>
                </a:extLst>
              </a:tr>
              <a:tr h="475536">
                <a:tc>
                  <a:txBody>
                    <a:bodyPr/>
                    <a:lstStyle/>
                    <a:p>
                      <a:r>
                        <a:rPr lang="en-US" dirty="0">
                          <a:solidFill>
                            <a:schemeClr val="bg2">
                              <a:lumMod val="25000"/>
                            </a:schemeClr>
                          </a:solidFill>
                        </a:rPr>
                        <a:t>No right of veto</a:t>
                      </a:r>
                      <a:r>
                        <a:rPr lang="en-US" baseline="0" dirty="0">
                          <a:solidFill>
                            <a:schemeClr val="bg2">
                              <a:lumMod val="25000"/>
                            </a:schemeClr>
                          </a:solidFill>
                        </a:rPr>
                        <a:t> by District or Parish Council</a:t>
                      </a:r>
                      <a:endParaRPr lang="en-US" dirty="0">
                        <a:solidFill>
                          <a:schemeClr val="bg2">
                            <a:lumMod val="25000"/>
                          </a:schemeClr>
                        </a:solidFill>
                      </a:endParaRPr>
                    </a:p>
                  </a:txBody>
                  <a:tcPr/>
                </a:tc>
                <a:tc>
                  <a:txBody>
                    <a:bodyPr/>
                    <a:lstStyle/>
                    <a:p>
                      <a:r>
                        <a:rPr lang="en-US" dirty="0"/>
                        <a:t>Complex statutory requirements</a:t>
                      </a:r>
                    </a:p>
                  </a:txBody>
                  <a:tcPr/>
                </a:tc>
                <a:extLst>
                  <a:ext uri="{0D108BD9-81ED-4DB2-BD59-A6C34878D82A}">
                    <a16:rowId xmlns:a16="http://schemas.microsoft.com/office/drawing/2014/main" val="10002"/>
                  </a:ext>
                </a:extLst>
              </a:tr>
              <a:tr h="904702">
                <a:tc>
                  <a:txBody>
                    <a:bodyPr/>
                    <a:lstStyle/>
                    <a:p>
                      <a:endParaRPr lang="en-US" dirty="0">
                        <a:solidFill>
                          <a:schemeClr val="bg2">
                            <a:lumMod val="25000"/>
                          </a:schemeClr>
                        </a:solidFill>
                      </a:endParaRPr>
                    </a:p>
                  </a:txBody>
                  <a:tcPr/>
                </a:tc>
                <a:tc>
                  <a:txBody>
                    <a:bodyPr/>
                    <a:lstStyle/>
                    <a:p>
                      <a:r>
                        <a:rPr lang="en-US" dirty="0">
                          <a:solidFill>
                            <a:schemeClr val="bg2">
                              <a:lumMod val="25000"/>
                            </a:schemeClr>
                          </a:solidFill>
                        </a:rPr>
                        <a:t>Compensation</a:t>
                      </a:r>
                      <a:r>
                        <a:rPr lang="en-US" baseline="0" dirty="0">
                          <a:solidFill>
                            <a:schemeClr val="bg2">
                              <a:lumMod val="25000"/>
                            </a:schemeClr>
                          </a:solidFill>
                        </a:rPr>
                        <a:t> payable where interests adversely affected.</a:t>
                      </a:r>
                      <a:endParaRPr lang="en-US" dirty="0"/>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2"/>
          <a:stretch>
            <a:fillRect/>
          </a:stretch>
        </p:blipFill>
        <p:spPr>
          <a:xfrm>
            <a:off x="1983626" y="2110581"/>
            <a:ext cx="1220355" cy="588819"/>
          </a:xfrm>
          <a:prstGeom prst="rect">
            <a:avLst/>
          </a:prstGeom>
        </p:spPr>
      </p:pic>
    </p:spTree>
    <p:extLst>
      <p:ext uri="{BB962C8B-B14F-4D97-AF65-F5344CB8AC3E}">
        <p14:creationId xmlns:p14="http://schemas.microsoft.com/office/powerpoint/2010/main" val="282419052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78BDE9"/>
      </a:accent1>
      <a:accent2>
        <a:srgbClr val="33377B"/>
      </a:accent2>
      <a:accent3>
        <a:srgbClr val="B9B8AE"/>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GS POWERPOINT TEMPLATE 2018" id="{B50DB149-6D8D-41E7-85E4-2359C6B57791}" vid="{7755A5AA-BA2D-498D-93C4-0645E69B78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1092</Words>
  <Application>Microsoft Office PowerPoint</Application>
  <PresentationFormat>On-screen Show (4:3)</PresentationFormat>
  <Paragraphs>160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EXTINGUISHMENT AND DIVERSION OF HIGHWAYS</vt:lpstr>
      <vt:lpstr>Why?</vt:lpstr>
      <vt:lpstr>Necessity of Stopping Up Order</vt:lpstr>
      <vt:lpstr>Choosing the appropriate power</vt:lpstr>
      <vt:lpstr>S116 Stopping Up or Diversion</vt:lpstr>
      <vt:lpstr>Pros and Cons</vt:lpstr>
      <vt:lpstr>S116 Stopping up Test of necessity</vt:lpstr>
      <vt:lpstr>S116 Diversion Test: Nearer or more commodious</vt:lpstr>
      <vt:lpstr>S118 – 119: Public Path Extinguishment and Diversion Orders: Pros and Cons</vt:lpstr>
      <vt:lpstr>Hurdles: S118: Extinguishment</vt:lpstr>
      <vt:lpstr>Hurdles: S119 Diversion</vt:lpstr>
      <vt:lpstr>Temporary Obstructions disregarded</vt:lpstr>
      <vt:lpstr>S247/S257 Town and Country Planning Act</vt:lpstr>
      <vt:lpstr>Balance for the decision maker but…</vt:lpstr>
      <vt:lpstr>TCPA Pros and Cons:</vt:lpstr>
      <vt:lpstr>Timing is critical: Only available for development “to be carried out”</vt:lpstr>
      <vt:lpstr>Refusal to make Order</vt:lpstr>
      <vt:lpstr>Section 258 Orders</vt:lpstr>
      <vt:lpstr>Section 258 Orders</vt:lpstr>
      <vt:lpstr>Section 258 Orders</vt:lpstr>
      <vt:lpstr>Effects of Stopping Up Orders</vt:lpstr>
      <vt:lpstr>Effects of Stopping Up Orders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POWERPOINT</dc:title>
  <dc:creator>Marketing</dc:creator>
  <cp:lastModifiedBy>Marion Borman</cp:lastModifiedBy>
  <cp:revision>72</cp:revision>
  <dcterms:created xsi:type="dcterms:W3CDTF">2018-01-17T11:19:08Z</dcterms:created>
  <dcterms:modified xsi:type="dcterms:W3CDTF">2021-10-25T07:53:57Z</dcterms:modified>
</cp:coreProperties>
</file>