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8" r:id="rId3"/>
    <p:sldId id="261" r:id="rId4"/>
    <p:sldId id="262" r:id="rId5"/>
    <p:sldId id="263" r:id="rId6"/>
    <p:sldId id="264" r:id="rId7"/>
    <p:sldId id="265" r:id="rId8"/>
    <p:sldId id="266" r:id="rId9"/>
    <p:sldId id="267" r:id="rId10"/>
    <p:sldId id="268" r:id="rId11"/>
    <p:sldId id="269" r:id="rId12"/>
    <p:sldId id="270" r:id="rId13"/>
    <p:sldId id="271" r:id="rId14"/>
    <p:sldId id="274" r:id="rId15"/>
    <p:sldId id="275" r:id="rId16"/>
    <p:sldId id="276" r:id="rId17"/>
    <p:sldId id="277" r:id="rId18"/>
    <p:sldId id="278" r:id="rId19"/>
    <p:sldId id="27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3683"/>
    <a:srgbClr val="003D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870" autoAdjust="0"/>
    <p:restoredTop sz="94660"/>
  </p:normalViewPr>
  <p:slideViewPr>
    <p:cSldViewPr snapToGrid="0">
      <p:cViewPr varScale="1">
        <p:scale>
          <a:sx n="116" d="100"/>
          <a:sy n="116" d="100"/>
        </p:scale>
        <p:origin x="102" y="4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8E537B-A679-784B-8120-65ABAC6115A9}" type="datetimeFigureOut">
              <a:rPr lang="en-US" smtClean="0"/>
              <a:t>10/25/2021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57E0C8-BFC0-8E42-8F18-E5E678C795CA}" type="slidenum">
              <a:rPr lang="en-US" smtClean="0"/>
              <a:t>‹#›</a:t>
            </a:fld>
            <a:endParaRPr lang="en-US" dirty="0"/>
          </a:p>
        </p:txBody>
      </p:sp>
    </p:spTree>
    <p:extLst>
      <p:ext uri="{BB962C8B-B14F-4D97-AF65-F5344CB8AC3E}">
        <p14:creationId xmlns:p14="http://schemas.microsoft.com/office/powerpoint/2010/main" val="76914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57E0C8-BFC0-8E42-8F18-E5E678C795CA}" type="slidenum">
              <a:rPr lang="en-US" smtClean="0"/>
              <a:t>1</a:t>
            </a:fld>
            <a:endParaRPr lang="en-US" dirty="0"/>
          </a:p>
        </p:txBody>
      </p:sp>
    </p:spTree>
    <p:extLst>
      <p:ext uri="{BB962C8B-B14F-4D97-AF65-F5344CB8AC3E}">
        <p14:creationId xmlns:p14="http://schemas.microsoft.com/office/powerpoint/2010/main" val="9291489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793875"/>
            <a:ext cx="5629275" cy="2387600"/>
          </a:xfrm>
          <a:prstGeom prst="rect">
            <a:avLst/>
          </a:prstGeom>
        </p:spPr>
        <p:txBody>
          <a:bodyPr anchor="b"/>
          <a:lstStyle>
            <a:lvl1pPr algn="l">
              <a:defRPr sz="6000" b="1">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685800" y="4273550"/>
            <a:ext cx="6858000" cy="1655762"/>
          </a:xfrm>
        </p:spPr>
        <p:txBody>
          <a:bodyPr/>
          <a:lstStyle>
            <a:lvl1pPr marL="0" indent="0" algn="l">
              <a:buNone/>
              <a:defRPr sz="2400">
                <a:solidFill>
                  <a:srgbClr val="90368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569468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4314825"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25/10/2021</a:t>
            </a:fld>
            <a:endParaRPr lang="en-GB"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2221872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25/10/2021</a:t>
            </a:fld>
            <a:endParaRPr lang="en-GB"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2889774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4314825" cy="1325563"/>
          </a:xfrm>
          <a:prstGeom prst="rect">
            <a:avLst/>
          </a:prstGeom>
        </p:spPr>
        <p:txBody>
          <a:bodyPr/>
          <a:lstStyle>
            <a:lvl1pPr>
              <a:defRPr b="1">
                <a:solidFill>
                  <a:schemeClr val="accent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25/10/2021</a:t>
            </a:fld>
            <a:endParaRPr lang="en-GB"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3722468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25/10/2021</a:t>
            </a:fld>
            <a:endParaRPr lang="en-GB"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896799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4314825"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25/10/2021</a:t>
            </a:fld>
            <a:endParaRPr lang="en-GB"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3680960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25/10/2021</a:t>
            </a:fld>
            <a:endParaRPr lang="en-GB" dirty="0"/>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2117405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4314825"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25/10/2021</a:t>
            </a:fld>
            <a:endParaRPr lang="en-GB" dirty="0"/>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367418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25/10/2021</a:t>
            </a:fld>
            <a:endParaRPr lang="en-GB" dirty="0"/>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3820461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25/10/2021</a:t>
            </a:fld>
            <a:endParaRPr lang="en-GB"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17937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245070D-9730-4DC1-B8EB-DD7D50AA5D07}" type="datetimeFigureOut">
              <a:rPr lang="en-GB" smtClean="0"/>
              <a:t>25/10/2021</a:t>
            </a:fld>
            <a:endParaRPr lang="en-GB"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C56A0886-87A6-466F-9C69-E15BCE6BD280}" type="slidenum">
              <a:rPr lang="en-GB" smtClean="0"/>
              <a:t>‹#›</a:t>
            </a:fld>
            <a:endParaRPr lang="en-GB" dirty="0"/>
          </a:p>
        </p:txBody>
      </p:sp>
    </p:spTree>
    <p:extLst>
      <p:ext uri="{BB962C8B-B14F-4D97-AF65-F5344CB8AC3E}">
        <p14:creationId xmlns:p14="http://schemas.microsoft.com/office/powerpoint/2010/main" val="2055445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1825625"/>
            <a:ext cx="45720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824177" y="365126"/>
            <a:ext cx="989389" cy="1137138"/>
          </a:xfrm>
          <a:prstGeom prst="rect">
            <a:avLst/>
          </a:prstGeom>
        </p:spPr>
      </p:pic>
      <p:sp>
        <p:nvSpPr>
          <p:cNvPr id="7" name="Title Placeholder 6"/>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4158143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MEANING OF HIGHWAY, CREATION AND RECORDING </a:t>
            </a:r>
          </a:p>
        </p:txBody>
      </p:sp>
      <p:sp>
        <p:nvSpPr>
          <p:cNvPr id="3" name="Subtitle 2"/>
          <p:cNvSpPr>
            <a:spLocks noGrp="1"/>
          </p:cNvSpPr>
          <p:nvPr>
            <p:ph type="subTitle" idx="1"/>
          </p:nvPr>
        </p:nvSpPr>
        <p:spPr/>
        <p:txBody>
          <a:bodyPr/>
          <a:lstStyle/>
          <a:p>
            <a:endParaRPr lang="en-GB" b="1">
              <a:latin typeface="+mj-lt"/>
            </a:endParaRPr>
          </a:p>
          <a:p>
            <a:r>
              <a:rPr lang="en-GB" b="1">
                <a:latin typeface="+mj-lt"/>
              </a:rPr>
              <a:t>By </a:t>
            </a:r>
            <a:r>
              <a:rPr lang="en-GB" b="1" dirty="0">
                <a:latin typeface="+mj-lt"/>
              </a:rPr>
              <a:t>Ruth Stockley</a:t>
            </a:r>
          </a:p>
          <a:p>
            <a:r>
              <a:rPr lang="en-GB" b="1" dirty="0">
                <a:latin typeface="+mj-lt"/>
              </a:rPr>
              <a:t>Barrister</a:t>
            </a:r>
          </a:p>
        </p:txBody>
      </p:sp>
    </p:spTree>
    <p:extLst>
      <p:ext uri="{BB962C8B-B14F-4D97-AF65-F5344CB8AC3E}">
        <p14:creationId xmlns:p14="http://schemas.microsoft.com/office/powerpoint/2010/main" val="1224307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Creation of a Highway</a:t>
            </a:r>
          </a:p>
        </p:txBody>
      </p:sp>
      <p:sp>
        <p:nvSpPr>
          <p:cNvPr id="3" name="Content Placeholder 2"/>
          <p:cNvSpPr>
            <a:spLocks noGrp="1"/>
          </p:cNvSpPr>
          <p:nvPr>
            <p:ph idx="1"/>
          </p:nvPr>
        </p:nvSpPr>
        <p:spPr>
          <a:xfrm>
            <a:off x="628649" y="1825625"/>
            <a:ext cx="7686675" cy="3660775"/>
          </a:xfrm>
        </p:spPr>
        <p:txBody>
          <a:bodyPr>
            <a:normAutofit/>
          </a:bodyPr>
          <a:lstStyle/>
          <a:p>
            <a:pPr marL="0" indent="0">
              <a:lnSpc>
                <a:spcPct val="110000"/>
              </a:lnSpc>
              <a:buNone/>
            </a:pPr>
            <a:r>
              <a:rPr lang="en-GB" sz="4000" baseline="30000" dirty="0">
                <a:solidFill>
                  <a:schemeClr val="tx1"/>
                </a:solidFill>
              </a:rPr>
              <a:t>S.31 Requirements:</a:t>
            </a:r>
          </a:p>
          <a:p>
            <a:pPr>
              <a:lnSpc>
                <a:spcPct val="110000"/>
              </a:lnSpc>
            </a:pPr>
            <a:r>
              <a:rPr lang="en-GB" sz="4000" baseline="30000" dirty="0">
                <a:solidFill>
                  <a:schemeClr val="tx1"/>
                </a:solidFill>
              </a:rPr>
              <a:t>Defined route;</a:t>
            </a:r>
          </a:p>
          <a:p>
            <a:pPr>
              <a:lnSpc>
                <a:spcPct val="110000"/>
              </a:lnSpc>
            </a:pPr>
            <a:r>
              <a:rPr lang="en-GB" sz="4000" baseline="30000" dirty="0">
                <a:solidFill>
                  <a:schemeClr val="tx1"/>
                </a:solidFill>
              </a:rPr>
              <a:t>Use by public;</a:t>
            </a:r>
          </a:p>
          <a:p>
            <a:pPr>
              <a:lnSpc>
                <a:spcPct val="110000"/>
              </a:lnSpc>
            </a:pPr>
            <a:r>
              <a:rPr lang="en-GB" sz="4000" baseline="30000" dirty="0">
                <a:solidFill>
                  <a:schemeClr val="tx1"/>
                </a:solidFill>
              </a:rPr>
              <a:t>Use for 20 years;</a:t>
            </a:r>
          </a:p>
          <a:p>
            <a:pPr>
              <a:lnSpc>
                <a:spcPct val="110000"/>
              </a:lnSpc>
            </a:pPr>
            <a:r>
              <a:rPr lang="en-GB" sz="4000" baseline="30000" dirty="0">
                <a:solidFill>
                  <a:schemeClr val="tx1"/>
                </a:solidFill>
              </a:rPr>
              <a:t>Without interruption;</a:t>
            </a:r>
          </a:p>
          <a:p>
            <a:pPr>
              <a:lnSpc>
                <a:spcPct val="110000"/>
              </a:lnSpc>
            </a:pPr>
            <a:r>
              <a:rPr lang="en-GB" sz="4000" baseline="30000" dirty="0">
                <a:solidFill>
                  <a:schemeClr val="tx1"/>
                </a:solidFill>
              </a:rPr>
              <a:t>As of right.</a:t>
            </a:r>
          </a:p>
          <a:p>
            <a:pPr>
              <a:lnSpc>
                <a:spcPct val="110000"/>
              </a:lnSpc>
            </a:pPr>
            <a:r>
              <a:rPr lang="en-GB" sz="4000" baseline="30000" dirty="0">
                <a:solidFill>
                  <a:schemeClr val="tx1"/>
                </a:solidFill>
              </a:rPr>
              <a:t>Contrary intention.</a:t>
            </a:r>
          </a:p>
          <a:p>
            <a:pPr>
              <a:lnSpc>
                <a:spcPct val="110000"/>
              </a:lnSpc>
            </a:pPr>
            <a:endParaRPr lang="en-GB" sz="4000" baseline="30000" dirty="0">
              <a:solidFill>
                <a:schemeClr val="tx1"/>
              </a:solidFill>
            </a:endParaRPr>
          </a:p>
          <a:p>
            <a:pPr>
              <a:lnSpc>
                <a:spcPct val="110000"/>
              </a:lnSpc>
            </a:pPr>
            <a:endParaRPr lang="en-GB" sz="4000" baseline="30000" dirty="0">
              <a:solidFill>
                <a:schemeClr val="tx1"/>
              </a:solidFill>
            </a:endParaRPr>
          </a:p>
          <a:p>
            <a:pPr marL="0" indent="0">
              <a:lnSpc>
                <a:spcPct val="110000"/>
              </a:lnSpc>
              <a:buNone/>
            </a:pPr>
            <a:endParaRPr lang="en-GB" sz="4000" baseline="30000" dirty="0">
              <a:solidFill>
                <a:schemeClr val="tx1"/>
              </a:solidFill>
            </a:endParaRPr>
          </a:p>
          <a:p>
            <a:pPr>
              <a:lnSpc>
                <a:spcPct val="110000"/>
              </a:lnSpc>
            </a:pPr>
            <a:endParaRPr lang="en-GB" sz="4000" baseline="30000" dirty="0">
              <a:solidFill>
                <a:schemeClr val="tx1"/>
              </a:solidFill>
            </a:endParaRPr>
          </a:p>
          <a:p>
            <a:pPr>
              <a:lnSpc>
                <a:spcPct val="110000"/>
              </a:lnSpc>
            </a:pPr>
            <a:endParaRPr lang="en-GB" sz="4000" baseline="30000" dirty="0">
              <a:solidFill>
                <a:schemeClr val="tx1"/>
              </a:solidFill>
            </a:endParaRPr>
          </a:p>
          <a:p>
            <a:pPr>
              <a:lnSpc>
                <a:spcPct val="110000"/>
              </a:lnSpc>
            </a:pPr>
            <a:endParaRPr lang="en-GB" sz="4000" baseline="30000" dirty="0">
              <a:solidFill>
                <a:schemeClr val="tx1"/>
              </a:solidFill>
            </a:endParaRPr>
          </a:p>
          <a:p>
            <a:pPr>
              <a:lnSpc>
                <a:spcPct val="110000"/>
              </a:lnSpc>
            </a:pPr>
            <a:endParaRPr lang="en-GB" sz="4000" b="1" baseline="30000" dirty="0">
              <a:solidFill>
                <a:schemeClr val="tx1"/>
              </a:solidFill>
            </a:endParaRPr>
          </a:p>
          <a:p>
            <a:pPr>
              <a:lnSpc>
                <a:spcPct val="110000"/>
              </a:lnSpc>
            </a:pPr>
            <a:endParaRPr lang="en-GB" sz="4000" b="1" baseline="30000" dirty="0">
              <a:solidFill>
                <a:schemeClr val="tx1"/>
              </a:solidFill>
            </a:endParaRPr>
          </a:p>
          <a:p>
            <a:pPr marL="0" indent="0">
              <a:lnSpc>
                <a:spcPct val="110000"/>
              </a:lnSpc>
              <a:buNone/>
            </a:pPr>
            <a:endParaRPr lang="en-GB" sz="4000" b="1" baseline="30000" dirty="0">
              <a:solidFill>
                <a:schemeClr val="tx1"/>
              </a:solidFill>
            </a:endParaRPr>
          </a:p>
          <a:p>
            <a:pPr>
              <a:lnSpc>
                <a:spcPct val="110000"/>
              </a:lnSpc>
            </a:pPr>
            <a:endParaRPr lang="en-GB" sz="4000" b="1" baseline="30000" dirty="0">
              <a:solidFill>
                <a:schemeClr val="tx1"/>
              </a:solidFill>
            </a:endParaRPr>
          </a:p>
          <a:p>
            <a:pPr marL="0" indent="0">
              <a:lnSpc>
                <a:spcPct val="110000"/>
              </a:lnSpc>
              <a:buNone/>
            </a:pPr>
            <a:endParaRPr lang="en-GB" sz="3600" b="1" baseline="30000" dirty="0">
              <a:solidFill>
                <a:schemeClr val="tx1"/>
              </a:solidFill>
            </a:endParaRPr>
          </a:p>
          <a:p>
            <a:pPr lvl="1">
              <a:lnSpc>
                <a:spcPct val="110000"/>
              </a:lnSpc>
            </a:pPr>
            <a:endParaRPr lang="en-GB" sz="3600" b="1" baseline="30000" dirty="0">
              <a:solidFill>
                <a:schemeClr val="tx1"/>
              </a:solidFill>
            </a:endParaRPr>
          </a:p>
          <a:p>
            <a:pPr>
              <a:lnSpc>
                <a:spcPct val="110000"/>
              </a:lnSpc>
            </a:pPr>
            <a:endParaRPr lang="en-GB" sz="3600" b="1" baseline="30000" dirty="0">
              <a:solidFill>
                <a:srgbClr val="903683"/>
              </a:solidFill>
            </a:endParaRPr>
          </a:p>
          <a:p>
            <a:pPr>
              <a:lnSpc>
                <a:spcPct val="110000"/>
              </a:lnSpc>
            </a:pPr>
            <a:endParaRPr lang="en-GB" b="1" baseline="30000" dirty="0">
              <a:solidFill>
                <a:srgbClr val="903683"/>
              </a:solidFill>
            </a:endParaRPr>
          </a:p>
          <a:p>
            <a:endParaRPr lang="en-GB" baseline="30000" dirty="0"/>
          </a:p>
          <a:p>
            <a:endParaRPr lang="en-GB" baseline="30000" dirty="0"/>
          </a:p>
          <a:p>
            <a:endParaRPr lang="en-GB" baseline="30000" dirty="0"/>
          </a:p>
          <a:p>
            <a:endParaRPr lang="en-GB" baseline="30000" dirty="0"/>
          </a:p>
        </p:txBody>
      </p:sp>
    </p:spTree>
    <p:extLst>
      <p:ext uri="{BB962C8B-B14F-4D97-AF65-F5344CB8AC3E}">
        <p14:creationId xmlns:p14="http://schemas.microsoft.com/office/powerpoint/2010/main" val="3117417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Creation of a Highway</a:t>
            </a:r>
          </a:p>
        </p:txBody>
      </p:sp>
      <p:sp>
        <p:nvSpPr>
          <p:cNvPr id="3" name="Content Placeholder 2"/>
          <p:cNvSpPr>
            <a:spLocks noGrp="1"/>
          </p:cNvSpPr>
          <p:nvPr>
            <p:ph idx="1"/>
          </p:nvPr>
        </p:nvSpPr>
        <p:spPr>
          <a:xfrm>
            <a:off x="628649" y="1825625"/>
            <a:ext cx="7686675" cy="3660775"/>
          </a:xfrm>
        </p:spPr>
        <p:txBody>
          <a:bodyPr>
            <a:normAutofit/>
          </a:bodyPr>
          <a:lstStyle/>
          <a:p>
            <a:pPr marL="0" indent="0">
              <a:lnSpc>
                <a:spcPct val="110000"/>
              </a:lnSpc>
              <a:buNone/>
            </a:pPr>
            <a:r>
              <a:rPr lang="en-GB" sz="4000" baseline="30000" dirty="0">
                <a:solidFill>
                  <a:schemeClr val="tx1"/>
                </a:solidFill>
              </a:rPr>
              <a:t>Implied Dedication at Common Law:</a:t>
            </a:r>
          </a:p>
          <a:p>
            <a:pPr>
              <a:lnSpc>
                <a:spcPct val="110000"/>
              </a:lnSpc>
            </a:pPr>
            <a:r>
              <a:rPr lang="en-GB" sz="4000" baseline="30000" dirty="0">
                <a:solidFill>
                  <a:schemeClr val="tx1"/>
                </a:solidFill>
              </a:rPr>
              <a:t>Burden of proof.</a:t>
            </a:r>
          </a:p>
          <a:p>
            <a:pPr>
              <a:lnSpc>
                <a:spcPct val="110000"/>
              </a:lnSpc>
            </a:pPr>
            <a:r>
              <a:rPr lang="en-GB" sz="4000" baseline="30000" dirty="0">
                <a:solidFill>
                  <a:schemeClr val="tx1"/>
                </a:solidFill>
              </a:rPr>
              <a:t>No requirement 20 years as of right use.</a:t>
            </a:r>
          </a:p>
          <a:p>
            <a:pPr>
              <a:lnSpc>
                <a:spcPct val="110000"/>
              </a:lnSpc>
            </a:pPr>
            <a:r>
              <a:rPr lang="en-GB" sz="4000" baseline="30000" dirty="0">
                <a:solidFill>
                  <a:schemeClr val="tx1"/>
                </a:solidFill>
              </a:rPr>
              <a:t>Acceptance still required.</a:t>
            </a:r>
          </a:p>
          <a:p>
            <a:pPr>
              <a:lnSpc>
                <a:spcPct val="110000"/>
              </a:lnSpc>
            </a:pPr>
            <a:r>
              <a:rPr lang="en-GB" sz="4000" baseline="30000" dirty="0">
                <a:solidFill>
                  <a:schemeClr val="tx1"/>
                </a:solidFill>
              </a:rPr>
              <a:t>Creation may be evidenced by documentary evidence rather than use.</a:t>
            </a:r>
          </a:p>
          <a:p>
            <a:pPr>
              <a:lnSpc>
                <a:spcPct val="110000"/>
              </a:lnSpc>
            </a:pPr>
            <a:endParaRPr lang="en-GB" sz="4000" baseline="30000" dirty="0">
              <a:solidFill>
                <a:schemeClr val="tx1"/>
              </a:solidFill>
            </a:endParaRPr>
          </a:p>
          <a:p>
            <a:pPr>
              <a:lnSpc>
                <a:spcPct val="110000"/>
              </a:lnSpc>
            </a:pPr>
            <a:endParaRPr lang="en-GB" sz="4000" baseline="30000" dirty="0">
              <a:solidFill>
                <a:schemeClr val="tx1"/>
              </a:solidFill>
            </a:endParaRPr>
          </a:p>
          <a:p>
            <a:pPr marL="0" indent="0">
              <a:lnSpc>
                <a:spcPct val="110000"/>
              </a:lnSpc>
              <a:buNone/>
            </a:pPr>
            <a:endParaRPr lang="en-GB" sz="4000" baseline="30000" dirty="0">
              <a:solidFill>
                <a:schemeClr val="tx1"/>
              </a:solidFill>
            </a:endParaRPr>
          </a:p>
          <a:p>
            <a:pPr>
              <a:lnSpc>
                <a:spcPct val="110000"/>
              </a:lnSpc>
            </a:pPr>
            <a:endParaRPr lang="en-GB" sz="4000" baseline="30000" dirty="0">
              <a:solidFill>
                <a:schemeClr val="tx1"/>
              </a:solidFill>
            </a:endParaRPr>
          </a:p>
          <a:p>
            <a:pPr>
              <a:lnSpc>
                <a:spcPct val="110000"/>
              </a:lnSpc>
            </a:pPr>
            <a:endParaRPr lang="en-GB" sz="4000" baseline="30000" dirty="0">
              <a:solidFill>
                <a:schemeClr val="tx1"/>
              </a:solidFill>
            </a:endParaRPr>
          </a:p>
          <a:p>
            <a:pPr>
              <a:lnSpc>
                <a:spcPct val="110000"/>
              </a:lnSpc>
            </a:pPr>
            <a:endParaRPr lang="en-GB" sz="4000" baseline="30000" dirty="0">
              <a:solidFill>
                <a:schemeClr val="tx1"/>
              </a:solidFill>
            </a:endParaRPr>
          </a:p>
          <a:p>
            <a:pPr>
              <a:lnSpc>
                <a:spcPct val="110000"/>
              </a:lnSpc>
            </a:pPr>
            <a:endParaRPr lang="en-GB" sz="4000" b="1" baseline="30000" dirty="0">
              <a:solidFill>
                <a:schemeClr val="tx1"/>
              </a:solidFill>
            </a:endParaRPr>
          </a:p>
          <a:p>
            <a:pPr>
              <a:lnSpc>
                <a:spcPct val="110000"/>
              </a:lnSpc>
            </a:pPr>
            <a:endParaRPr lang="en-GB" sz="4000" b="1" baseline="30000" dirty="0">
              <a:solidFill>
                <a:schemeClr val="tx1"/>
              </a:solidFill>
            </a:endParaRPr>
          </a:p>
          <a:p>
            <a:pPr marL="0" indent="0">
              <a:lnSpc>
                <a:spcPct val="110000"/>
              </a:lnSpc>
              <a:buNone/>
            </a:pPr>
            <a:endParaRPr lang="en-GB" sz="4000" b="1" baseline="30000" dirty="0">
              <a:solidFill>
                <a:schemeClr val="tx1"/>
              </a:solidFill>
            </a:endParaRPr>
          </a:p>
          <a:p>
            <a:pPr>
              <a:lnSpc>
                <a:spcPct val="110000"/>
              </a:lnSpc>
            </a:pPr>
            <a:endParaRPr lang="en-GB" sz="4000" b="1" baseline="30000" dirty="0">
              <a:solidFill>
                <a:schemeClr val="tx1"/>
              </a:solidFill>
            </a:endParaRPr>
          </a:p>
          <a:p>
            <a:pPr marL="0" indent="0">
              <a:lnSpc>
                <a:spcPct val="110000"/>
              </a:lnSpc>
              <a:buNone/>
            </a:pPr>
            <a:endParaRPr lang="en-GB" sz="3600" b="1" baseline="30000" dirty="0">
              <a:solidFill>
                <a:schemeClr val="tx1"/>
              </a:solidFill>
            </a:endParaRPr>
          </a:p>
          <a:p>
            <a:pPr lvl="1">
              <a:lnSpc>
                <a:spcPct val="110000"/>
              </a:lnSpc>
            </a:pPr>
            <a:endParaRPr lang="en-GB" sz="3600" b="1" baseline="30000" dirty="0">
              <a:solidFill>
                <a:schemeClr val="tx1"/>
              </a:solidFill>
            </a:endParaRPr>
          </a:p>
          <a:p>
            <a:pPr>
              <a:lnSpc>
                <a:spcPct val="110000"/>
              </a:lnSpc>
            </a:pPr>
            <a:endParaRPr lang="en-GB" sz="3600" b="1" baseline="30000" dirty="0">
              <a:solidFill>
                <a:srgbClr val="903683"/>
              </a:solidFill>
            </a:endParaRPr>
          </a:p>
          <a:p>
            <a:pPr>
              <a:lnSpc>
                <a:spcPct val="110000"/>
              </a:lnSpc>
            </a:pPr>
            <a:endParaRPr lang="en-GB" b="1" baseline="30000" dirty="0">
              <a:solidFill>
                <a:srgbClr val="903683"/>
              </a:solidFill>
            </a:endParaRPr>
          </a:p>
          <a:p>
            <a:endParaRPr lang="en-GB" baseline="30000" dirty="0"/>
          </a:p>
          <a:p>
            <a:endParaRPr lang="en-GB" baseline="30000" dirty="0"/>
          </a:p>
          <a:p>
            <a:endParaRPr lang="en-GB" baseline="30000" dirty="0"/>
          </a:p>
          <a:p>
            <a:endParaRPr lang="en-GB" baseline="30000" dirty="0"/>
          </a:p>
        </p:txBody>
      </p:sp>
    </p:spTree>
    <p:extLst>
      <p:ext uri="{BB962C8B-B14F-4D97-AF65-F5344CB8AC3E}">
        <p14:creationId xmlns:p14="http://schemas.microsoft.com/office/powerpoint/2010/main" val="1292257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Recording of Highways</a:t>
            </a:r>
          </a:p>
        </p:txBody>
      </p:sp>
      <p:sp>
        <p:nvSpPr>
          <p:cNvPr id="3" name="Content Placeholder 2"/>
          <p:cNvSpPr>
            <a:spLocks noGrp="1"/>
          </p:cNvSpPr>
          <p:nvPr>
            <p:ph idx="1"/>
          </p:nvPr>
        </p:nvSpPr>
        <p:spPr>
          <a:xfrm>
            <a:off x="628649" y="1825625"/>
            <a:ext cx="7686675" cy="3660775"/>
          </a:xfrm>
        </p:spPr>
        <p:txBody>
          <a:bodyPr>
            <a:normAutofit/>
          </a:bodyPr>
          <a:lstStyle/>
          <a:p>
            <a:pPr marL="0" indent="0">
              <a:lnSpc>
                <a:spcPct val="110000"/>
              </a:lnSpc>
              <a:buNone/>
            </a:pPr>
            <a:endParaRPr lang="en-GB" sz="4000" baseline="30000" dirty="0">
              <a:solidFill>
                <a:schemeClr val="tx1"/>
              </a:solidFill>
            </a:endParaRPr>
          </a:p>
          <a:p>
            <a:pPr marL="0" indent="0">
              <a:lnSpc>
                <a:spcPct val="110000"/>
              </a:lnSpc>
              <a:buNone/>
            </a:pPr>
            <a:r>
              <a:rPr lang="en-GB" sz="4000" baseline="30000" dirty="0">
                <a:solidFill>
                  <a:schemeClr val="tx1"/>
                </a:solidFill>
              </a:rPr>
              <a:t>Highways are recorded in:</a:t>
            </a:r>
          </a:p>
          <a:p>
            <a:pPr>
              <a:lnSpc>
                <a:spcPct val="110000"/>
              </a:lnSpc>
            </a:pPr>
            <a:r>
              <a:rPr lang="en-GB" sz="4000" baseline="30000" dirty="0">
                <a:solidFill>
                  <a:schemeClr val="tx1"/>
                </a:solidFill>
              </a:rPr>
              <a:t>Definitive Map and Statement kept under s.53 Wildlife and Countryside Act 1981; and</a:t>
            </a:r>
          </a:p>
          <a:p>
            <a:pPr>
              <a:lnSpc>
                <a:spcPct val="110000"/>
              </a:lnSpc>
            </a:pPr>
            <a:r>
              <a:rPr lang="en-GB" sz="4000" baseline="30000" dirty="0">
                <a:solidFill>
                  <a:schemeClr val="tx1"/>
                </a:solidFill>
              </a:rPr>
              <a:t>List of streets kept under s.36(6) HA.</a:t>
            </a:r>
          </a:p>
          <a:p>
            <a:pPr marL="0" indent="0">
              <a:lnSpc>
                <a:spcPct val="110000"/>
              </a:lnSpc>
              <a:buNone/>
            </a:pPr>
            <a:r>
              <a:rPr lang="en-GB" sz="4000" baseline="30000" dirty="0">
                <a:solidFill>
                  <a:schemeClr val="tx1"/>
                </a:solidFill>
              </a:rPr>
              <a:t>TOTALLY DIFFERENT RECORDS.</a:t>
            </a:r>
          </a:p>
          <a:p>
            <a:pPr marL="0" indent="0">
              <a:lnSpc>
                <a:spcPct val="110000"/>
              </a:lnSpc>
              <a:buNone/>
            </a:pPr>
            <a:endParaRPr lang="en-GB" sz="4000" baseline="30000" dirty="0">
              <a:solidFill>
                <a:schemeClr val="tx1"/>
              </a:solidFill>
            </a:endParaRPr>
          </a:p>
          <a:p>
            <a:pPr>
              <a:lnSpc>
                <a:spcPct val="110000"/>
              </a:lnSpc>
            </a:pPr>
            <a:endParaRPr lang="en-GB" sz="4000" baseline="30000" dirty="0">
              <a:solidFill>
                <a:schemeClr val="tx1"/>
              </a:solidFill>
            </a:endParaRPr>
          </a:p>
          <a:p>
            <a:pPr>
              <a:lnSpc>
                <a:spcPct val="110000"/>
              </a:lnSpc>
            </a:pPr>
            <a:endParaRPr lang="en-GB" sz="4000" baseline="30000" dirty="0">
              <a:solidFill>
                <a:schemeClr val="tx1"/>
              </a:solidFill>
            </a:endParaRPr>
          </a:p>
          <a:p>
            <a:pPr marL="0" indent="0">
              <a:lnSpc>
                <a:spcPct val="110000"/>
              </a:lnSpc>
              <a:buNone/>
            </a:pPr>
            <a:endParaRPr lang="en-GB" sz="4000" baseline="30000" dirty="0">
              <a:solidFill>
                <a:schemeClr val="tx1"/>
              </a:solidFill>
            </a:endParaRPr>
          </a:p>
          <a:p>
            <a:pPr>
              <a:lnSpc>
                <a:spcPct val="110000"/>
              </a:lnSpc>
            </a:pPr>
            <a:endParaRPr lang="en-GB" sz="4000" baseline="30000" dirty="0">
              <a:solidFill>
                <a:schemeClr val="tx1"/>
              </a:solidFill>
            </a:endParaRPr>
          </a:p>
          <a:p>
            <a:pPr>
              <a:lnSpc>
                <a:spcPct val="110000"/>
              </a:lnSpc>
            </a:pPr>
            <a:endParaRPr lang="en-GB" sz="4000" baseline="30000" dirty="0">
              <a:solidFill>
                <a:schemeClr val="tx1"/>
              </a:solidFill>
            </a:endParaRPr>
          </a:p>
          <a:p>
            <a:pPr>
              <a:lnSpc>
                <a:spcPct val="110000"/>
              </a:lnSpc>
            </a:pPr>
            <a:endParaRPr lang="en-GB" sz="4000" baseline="30000" dirty="0">
              <a:solidFill>
                <a:schemeClr val="tx1"/>
              </a:solidFill>
            </a:endParaRPr>
          </a:p>
          <a:p>
            <a:pPr>
              <a:lnSpc>
                <a:spcPct val="110000"/>
              </a:lnSpc>
            </a:pPr>
            <a:endParaRPr lang="en-GB" sz="4000" b="1" baseline="30000" dirty="0">
              <a:solidFill>
                <a:schemeClr val="tx1"/>
              </a:solidFill>
            </a:endParaRPr>
          </a:p>
          <a:p>
            <a:pPr>
              <a:lnSpc>
                <a:spcPct val="110000"/>
              </a:lnSpc>
            </a:pPr>
            <a:endParaRPr lang="en-GB" sz="4000" b="1" baseline="30000" dirty="0">
              <a:solidFill>
                <a:schemeClr val="tx1"/>
              </a:solidFill>
            </a:endParaRPr>
          </a:p>
          <a:p>
            <a:pPr marL="0" indent="0">
              <a:lnSpc>
                <a:spcPct val="110000"/>
              </a:lnSpc>
              <a:buNone/>
            </a:pPr>
            <a:endParaRPr lang="en-GB" sz="4000" b="1" baseline="30000" dirty="0">
              <a:solidFill>
                <a:schemeClr val="tx1"/>
              </a:solidFill>
            </a:endParaRPr>
          </a:p>
          <a:p>
            <a:pPr>
              <a:lnSpc>
                <a:spcPct val="110000"/>
              </a:lnSpc>
            </a:pPr>
            <a:endParaRPr lang="en-GB" sz="4000" b="1" baseline="30000" dirty="0">
              <a:solidFill>
                <a:schemeClr val="tx1"/>
              </a:solidFill>
            </a:endParaRPr>
          </a:p>
          <a:p>
            <a:pPr marL="0" indent="0">
              <a:lnSpc>
                <a:spcPct val="110000"/>
              </a:lnSpc>
              <a:buNone/>
            </a:pPr>
            <a:endParaRPr lang="en-GB" sz="3600" b="1" baseline="30000" dirty="0">
              <a:solidFill>
                <a:schemeClr val="tx1"/>
              </a:solidFill>
            </a:endParaRPr>
          </a:p>
          <a:p>
            <a:pPr lvl="1">
              <a:lnSpc>
                <a:spcPct val="110000"/>
              </a:lnSpc>
            </a:pPr>
            <a:endParaRPr lang="en-GB" sz="3600" b="1" baseline="30000" dirty="0">
              <a:solidFill>
                <a:schemeClr val="tx1"/>
              </a:solidFill>
            </a:endParaRPr>
          </a:p>
          <a:p>
            <a:pPr>
              <a:lnSpc>
                <a:spcPct val="110000"/>
              </a:lnSpc>
            </a:pPr>
            <a:endParaRPr lang="en-GB" sz="3600" b="1" baseline="30000" dirty="0">
              <a:solidFill>
                <a:srgbClr val="903683"/>
              </a:solidFill>
            </a:endParaRPr>
          </a:p>
          <a:p>
            <a:pPr>
              <a:lnSpc>
                <a:spcPct val="110000"/>
              </a:lnSpc>
            </a:pPr>
            <a:endParaRPr lang="en-GB" b="1" baseline="30000" dirty="0">
              <a:solidFill>
                <a:srgbClr val="903683"/>
              </a:solidFill>
            </a:endParaRPr>
          </a:p>
          <a:p>
            <a:endParaRPr lang="en-GB" baseline="30000" dirty="0"/>
          </a:p>
          <a:p>
            <a:endParaRPr lang="en-GB" baseline="30000" dirty="0"/>
          </a:p>
          <a:p>
            <a:endParaRPr lang="en-GB" baseline="30000" dirty="0"/>
          </a:p>
          <a:p>
            <a:endParaRPr lang="en-GB" baseline="30000" dirty="0"/>
          </a:p>
        </p:txBody>
      </p:sp>
    </p:spTree>
    <p:extLst>
      <p:ext uri="{BB962C8B-B14F-4D97-AF65-F5344CB8AC3E}">
        <p14:creationId xmlns:p14="http://schemas.microsoft.com/office/powerpoint/2010/main" val="1344912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Definitive Map and Statement</a:t>
            </a:r>
          </a:p>
        </p:txBody>
      </p:sp>
      <p:sp>
        <p:nvSpPr>
          <p:cNvPr id="3" name="Content Placeholder 2"/>
          <p:cNvSpPr>
            <a:spLocks noGrp="1"/>
          </p:cNvSpPr>
          <p:nvPr>
            <p:ph idx="1"/>
          </p:nvPr>
        </p:nvSpPr>
        <p:spPr>
          <a:xfrm>
            <a:off x="628649" y="1825625"/>
            <a:ext cx="7686675" cy="3660775"/>
          </a:xfrm>
        </p:spPr>
        <p:txBody>
          <a:bodyPr>
            <a:normAutofit/>
          </a:bodyPr>
          <a:lstStyle/>
          <a:p>
            <a:pPr marL="0" indent="0">
              <a:lnSpc>
                <a:spcPct val="110000"/>
              </a:lnSpc>
              <a:buNone/>
            </a:pPr>
            <a:endParaRPr lang="en-GB" sz="4000" baseline="30000" dirty="0">
              <a:solidFill>
                <a:schemeClr val="tx1"/>
              </a:solidFill>
            </a:endParaRPr>
          </a:p>
          <a:p>
            <a:pPr marL="0" indent="0">
              <a:lnSpc>
                <a:spcPct val="110000"/>
              </a:lnSpc>
              <a:buNone/>
            </a:pPr>
            <a:r>
              <a:rPr lang="en-GB" sz="4000" baseline="30000" dirty="0">
                <a:solidFill>
                  <a:schemeClr val="tx1"/>
                </a:solidFill>
              </a:rPr>
              <a:t>Surveying authorities under statutory duty to keep under continuous review definitive map and statement: s.53(2) of 1981 Act.</a:t>
            </a:r>
          </a:p>
          <a:p>
            <a:pPr marL="0" indent="0">
              <a:lnSpc>
                <a:spcPct val="110000"/>
              </a:lnSpc>
              <a:buNone/>
            </a:pPr>
            <a:r>
              <a:rPr lang="en-GB" sz="4000" baseline="30000" dirty="0">
                <a:solidFill>
                  <a:schemeClr val="tx1"/>
                </a:solidFill>
              </a:rPr>
              <a:t>Definitive Map records public rights of way.</a:t>
            </a:r>
          </a:p>
          <a:p>
            <a:pPr marL="0" indent="0">
              <a:lnSpc>
                <a:spcPct val="110000"/>
              </a:lnSpc>
              <a:buNone/>
            </a:pPr>
            <a:r>
              <a:rPr lang="en-GB" sz="4000" baseline="30000" dirty="0">
                <a:solidFill>
                  <a:schemeClr val="tx1"/>
                </a:solidFill>
              </a:rPr>
              <a:t>Definitive Statement records details of routes, including position, width and limitations.</a:t>
            </a:r>
          </a:p>
          <a:p>
            <a:pPr marL="0" indent="0">
              <a:lnSpc>
                <a:spcPct val="110000"/>
              </a:lnSpc>
              <a:buNone/>
            </a:pPr>
            <a:r>
              <a:rPr lang="en-GB" sz="4000" baseline="30000" dirty="0">
                <a:solidFill>
                  <a:schemeClr val="tx1"/>
                </a:solidFill>
              </a:rPr>
              <a:t> </a:t>
            </a:r>
          </a:p>
          <a:p>
            <a:pPr marL="0" indent="0">
              <a:lnSpc>
                <a:spcPct val="110000"/>
              </a:lnSpc>
              <a:buNone/>
            </a:pPr>
            <a:endParaRPr lang="en-GB" sz="3600" b="1" baseline="30000" dirty="0">
              <a:solidFill>
                <a:schemeClr val="tx1"/>
              </a:solidFill>
            </a:endParaRPr>
          </a:p>
          <a:p>
            <a:pPr lvl="1">
              <a:lnSpc>
                <a:spcPct val="110000"/>
              </a:lnSpc>
            </a:pPr>
            <a:endParaRPr lang="en-GB" sz="3600" b="1" baseline="30000" dirty="0">
              <a:solidFill>
                <a:schemeClr val="tx1"/>
              </a:solidFill>
            </a:endParaRPr>
          </a:p>
          <a:p>
            <a:pPr>
              <a:lnSpc>
                <a:spcPct val="110000"/>
              </a:lnSpc>
            </a:pPr>
            <a:endParaRPr lang="en-GB" sz="3600" b="1" baseline="30000" dirty="0">
              <a:solidFill>
                <a:srgbClr val="903683"/>
              </a:solidFill>
            </a:endParaRPr>
          </a:p>
          <a:p>
            <a:pPr>
              <a:lnSpc>
                <a:spcPct val="110000"/>
              </a:lnSpc>
            </a:pPr>
            <a:endParaRPr lang="en-GB" b="1" baseline="30000" dirty="0">
              <a:solidFill>
                <a:srgbClr val="903683"/>
              </a:solidFill>
            </a:endParaRPr>
          </a:p>
          <a:p>
            <a:endParaRPr lang="en-GB" baseline="30000" dirty="0"/>
          </a:p>
          <a:p>
            <a:endParaRPr lang="en-GB" baseline="30000" dirty="0"/>
          </a:p>
          <a:p>
            <a:endParaRPr lang="en-GB" baseline="30000" dirty="0"/>
          </a:p>
          <a:p>
            <a:endParaRPr lang="en-GB" baseline="30000" dirty="0"/>
          </a:p>
        </p:txBody>
      </p:sp>
    </p:spTree>
    <p:extLst>
      <p:ext uri="{BB962C8B-B14F-4D97-AF65-F5344CB8AC3E}">
        <p14:creationId xmlns:p14="http://schemas.microsoft.com/office/powerpoint/2010/main" val="1610872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Definitive Map and Statement</a:t>
            </a:r>
          </a:p>
        </p:txBody>
      </p:sp>
      <p:sp>
        <p:nvSpPr>
          <p:cNvPr id="3" name="Content Placeholder 2"/>
          <p:cNvSpPr>
            <a:spLocks noGrp="1"/>
          </p:cNvSpPr>
          <p:nvPr>
            <p:ph idx="1"/>
          </p:nvPr>
        </p:nvSpPr>
        <p:spPr>
          <a:xfrm>
            <a:off x="628649" y="1825625"/>
            <a:ext cx="7686675" cy="3660775"/>
          </a:xfrm>
        </p:spPr>
        <p:txBody>
          <a:bodyPr>
            <a:normAutofit/>
          </a:bodyPr>
          <a:lstStyle/>
          <a:p>
            <a:pPr marL="0" indent="0">
              <a:lnSpc>
                <a:spcPct val="110000"/>
              </a:lnSpc>
              <a:buNone/>
            </a:pPr>
            <a:r>
              <a:rPr lang="en-GB" sz="4000" baseline="30000" dirty="0">
                <a:solidFill>
                  <a:schemeClr val="tx1"/>
                </a:solidFill>
              </a:rPr>
              <a:t>S.56(1): Definitive Map and Statement are conclusive evidence as to particulars contained in them as of relevant date.</a:t>
            </a:r>
          </a:p>
          <a:p>
            <a:pPr marL="0" indent="0">
              <a:lnSpc>
                <a:spcPct val="110000"/>
              </a:lnSpc>
              <a:buNone/>
            </a:pPr>
            <a:r>
              <a:rPr lang="en-GB" sz="4000" baseline="30000" dirty="0">
                <a:solidFill>
                  <a:schemeClr val="tx1"/>
                </a:solidFill>
              </a:rPr>
              <a:t>However, they are only conclusive evidence as to the particulars contained in them.</a:t>
            </a:r>
          </a:p>
          <a:p>
            <a:pPr marL="0" indent="0">
              <a:lnSpc>
                <a:spcPct val="110000"/>
              </a:lnSpc>
              <a:buNone/>
            </a:pPr>
            <a:r>
              <a:rPr lang="en-GB" sz="4000" baseline="30000" dirty="0">
                <a:solidFill>
                  <a:schemeClr val="tx1"/>
                </a:solidFill>
              </a:rPr>
              <a:t>Definitive Map and Statement should be modified by a DMMO if and when any of the events in s.53(3) arise.</a:t>
            </a:r>
            <a:endParaRPr lang="en-GB" sz="4000" b="1" baseline="30000" dirty="0">
              <a:solidFill>
                <a:schemeClr val="tx1"/>
              </a:solidFill>
            </a:endParaRPr>
          </a:p>
          <a:p>
            <a:pPr>
              <a:lnSpc>
                <a:spcPct val="110000"/>
              </a:lnSpc>
            </a:pPr>
            <a:endParaRPr lang="en-GB" sz="3600" b="1" baseline="30000" dirty="0">
              <a:solidFill>
                <a:srgbClr val="903683"/>
              </a:solidFill>
            </a:endParaRPr>
          </a:p>
          <a:p>
            <a:pPr>
              <a:lnSpc>
                <a:spcPct val="110000"/>
              </a:lnSpc>
            </a:pPr>
            <a:endParaRPr lang="en-GB" b="1" baseline="30000" dirty="0">
              <a:solidFill>
                <a:srgbClr val="903683"/>
              </a:solidFill>
            </a:endParaRPr>
          </a:p>
          <a:p>
            <a:endParaRPr lang="en-GB" baseline="30000" dirty="0"/>
          </a:p>
          <a:p>
            <a:endParaRPr lang="en-GB" baseline="30000" dirty="0"/>
          </a:p>
          <a:p>
            <a:endParaRPr lang="en-GB" baseline="30000" dirty="0"/>
          </a:p>
          <a:p>
            <a:endParaRPr lang="en-GB" baseline="30000" dirty="0"/>
          </a:p>
        </p:txBody>
      </p:sp>
    </p:spTree>
    <p:extLst>
      <p:ext uri="{BB962C8B-B14F-4D97-AF65-F5344CB8AC3E}">
        <p14:creationId xmlns:p14="http://schemas.microsoft.com/office/powerpoint/2010/main" val="3428183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List of Streets</a:t>
            </a:r>
          </a:p>
        </p:txBody>
      </p:sp>
      <p:sp>
        <p:nvSpPr>
          <p:cNvPr id="3" name="Content Placeholder 2"/>
          <p:cNvSpPr>
            <a:spLocks noGrp="1"/>
          </p:cNvSpPr>
          <p:nvPr>
            <p:ph idx="1"/>
          </p:nvPr>
        </p:nvSpPr>
        <p:spPr>
          <a:xfrm>
            <a:off x="628649" y="1825625"/>
            <a:ext cx="7686675" cy="3660775"/>
          </a:xfrm>
        </p:spPr>
        <p:txBody>
          <a:bodyPr>
            <a:normAutofit/>
          </a:bodyPr>
          <a:lstStyle/>
          <a:p>
            <a:pPr>
              <a:lnSpc>
                <a:spcPct val="110000"/>
              </a:lnSpc>
            </a:pPr>
            <a:r>
              <a:rPr lang="en-GB" sz="3600" baseline="30000" dirty="0">
                <a:solidFill>
                  <a:schemeClr val="tx1"/>
                </a:solidFill>
              </a:rPr>
              <a:t>All local highway authorities must maintain an up to date list of highways maintainable at the public expense: s.36(6) HA. </a:t>
            </a:r>
          </a:p>
          <a:p>
            <a:pPr>
              <a:lnSpc>
                <a:spcPct val="110000"/>
              </a:lnSpc>
            </a:pPr>
            <a:r>
              <a:rPr lang="en-GB" sz="3600" baseline="30000" dirty="0">
                <a:solidFill>
                  <a:schemeClr val="tx1"/>
                </a:solidFill>
              </a:rPr>
              <a:t>“Street” means “any highway”.</a:t>
            </a:r>
          </a:p>
          <a:p>
            <a:pPr>
              <a:lnSpc>
                <a:spcPct val="110000"/>
              </a:lnSpc>
            </a:pPr>
            <a:r>
              <a:rPr lang="en-GB" sz="3600" baseline="30000" dirty="0">
                <a:solidFill>
                  <a:schemeClr val="tx1"/>
                </a:solidFill>
              </a:rPr>
              <a:t>The list is a record of ALL publicly maintainable highways, which include public paths, but not necessarily of all highways in that highways not maintainable at the public expense need not be shown.</a:t>
            </a:r>
          </a:p>
          <a:p>
            <a:pPr>
              <a:lnSpc>
                <a:spcPct val="110000"/>
              </a:lnSpc>
            </a:pPr>
            <a:endParaRPr lang="en-GB" sz="3600" b="1" baseline="30000" dirty="0">
              <a:solidFill>
                <a:srgbClr val="903683"/>
              </a:solidFill>
            </a:endParaRPr>
          </a:p>
          <a:p>
            <a:pPr>
              <a:lnSpc>
                <a:spcPct val="110000"/>
              </a:lnSpc>
            </a:pPr>
            <a:endParaRPr lang="en-GB" b="1" baseline="30000" dirty="0">
              <a:solidFill>
                <a:srgbClr val="903683"/>
              </a:solidFill>
            </a:endParaRPr>
          </a:p>
          <a:p>
            <a:endParaRPr lang="en-GB" baseline="30000" dirty="0"/>
          </a:p>
          <a:p>
            <a:endParaRPr lang="en-GB" baseline="30000" dirty="0"/>
          </a:p>
          <a:p>
            <a:endParaRPr lang="en-GB" baseline="30000" dirty="0"/>
          </a:p>
          <a:p>
            <a:endParaRPr lang="en-GB" baseline="30000" dirty="0"/>
          </a:p>
        </p:txBody>
      </p:sp>
    </p:spTree>
    <p:extLst>
      <p:ext uri="{BB962C8B-B14F-4D97-AF65-F5344CB8AC3E}">
        <p14:creationId xmlns:p14="http://schemas.microsoft.com/office/powerpoint/2010/main" val="3442703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List of Streets</a:t>
            </a:r>
          </a:p>
        </p:txBody>
      </p:sp>
      <p:sp>
        <p:nvSpPr>
          <p:cNvPr id="3" name="Content Placeholder 2"/>
          <p:cNvSpPr>
            <a:spLocks noGrp="1"/>
          </p:cNvSpPr>
          <p:nvPr>
            <p:ph idx="1"/>
          </p:nvPr>
        </p:nvSpPr>
        <p:spPr>
          <a:xfrm>
            <a:off x="628649" y="1825625"/>
            <a:ext cx="7686675" cy="3660775"/>
          </a:xfrm>
        </p:spPr>
        <p:txBody>
          <a:bodyPr>
            <a:normAutofit/>
          </a:bodyPr>
          <a:lstStyle/>
          <a:p>
            <a:pPr marL="0" indent="0">
              <a:lnSpc>
                <a:spcPct val="110000"/>
              </a:lnSpc>
              <a:buNone/>
            </a:pPr>
            <a:r>
              <a:rPr lang="en-GB" sz="3600" baseline="30000" dirty="0">
                <a:solidFill>
                  <a:schemeClr val="tx1"/>
                </a:solidFill>
              </a:rPr>
              <a:t> NOTE:</a:t>
            </a:r>
          </a:p>
          <a:p>
            <a:pPr>
              <a:lnSpc>
                <a:spcPct val="110000"/>
              </a:lnSpc>
            </a:pPr>
            <a:r>
              <a:rPr lang="en-GB" sz="3600" baseline="30000" dirty="0">
                <a:solidFill>
                  <a:schemeClr val="tx1"/>
                </a:solidFill>
              </a:rPr>
              <a:t>No requirement to record width or any other particulars.</a:t>
            </a:r>
          </a:p>
          <a:p>
            <a:pPr>
              <a:lnSpc>
                <a:spcPct val="110000"/>
              </a:lnSpc>
            </a:pPr>
            <a:r>
              <a:rPr lang="en-GB" sz="3600" baseline="30000" dirty="0">
                <a:solidFill>
                  <a:schemeClr val="tx1"/>
                </a:solidFill>
              </a:rPr>
              <a:t>How digitised map is produced.</a:t>
            </a:r>
          </a:p>
          <a:p>
            <a:pPr>
              <a:lnSpc>
                <a:spcPct val="110000"/>
              </a:lnSpc>
            </a:pPr>
            <a:r>
              <a:rPr lang="en-GB" sz="3600" baseline="30000" dirty="0">
                <a:solidFill>
                  <a:schemeClr val="tx1"/>
                </a:solidFill>
              </a:rPr>
              <a:t>Often (erroneously) excludes public paths.</a:t>
            </a:r>
          </a:p>
          <a:p>
            <a:pPr>
              <a:lnSpc>
                <a:spcPct val="110000"/>
              </a:lnSpc>
            </a:pPr>
            <a:r>
              <a:rPr lang="en-GB" sz="3600" baseline="30000" dirty="0">
                <a:solidFill>
                  <a:schemeClr val="tx1"/>
                </a:solidFill>
              </a:rPr>
              <a:t>Only required to include highways maintainable at the public expense. If includes other highways, must make it clear which are publicly maintainable.</a:t>
            </a:r>
          </a:p>
          <a:p>
            <a:pPr>
              <a:lnSpc>
                <a:spcPct val="110000"/>
              </a:lnSpc>
            </a:pPr>
            <a:r>
              <a:rPr lang="en-GB" sz="3600" baseline="30000" dirty="0">
                <a:solidFill>
                  <a:schemeClr val="tx1"/>
                </a:solidFill>
              </a:rPr>
              <a:t>It is not conclusive evidence, but merely cogent evidence of its contents.</a:t>
            </a:r>
          </a:p>
          <a:p>
            <a:pPr marL="0" indent="0">
              <a:lnSpc>
                <a:spcPct val="110000"/>
              </a:lnSpc>
              <a:buNone/>
            </a:pPr>
            <a:endParaRPr lang="en-GB" sz="3600" baseline="30000" dirty="0">
              <a:solidFill>
                <a:schemeClr val="tx1"/>
              </a:solidFill>
            </a:endParaRPr>
          </a:p>
          <a:p>
            <a:pPr>
              <a:lnSpc>
                <a:spcPct val="110000"/>
              </a:lnSpc>
            </a:pPr>
            <a:endParaRPr lang="en-GB" sz="3600" b="1" baseline="30000" dirty="0">
              <a:solidFill>
                <a:srgbClr val="903683"/>
              </a:solidFill>
            </a:endParaRPr>
          </a:p>
          <a:p>
            <a:pPr>
              <a:lnSpc>
                <a:spcPct val="110000"/>
              </a:lnSpc>
            </a:pPr>
            <a:endParaRPr lang="en-GB" b="1" baseline="30000" dirty="0">
              <a:solidFill>
                <a:srgbClr val="903683"/>
              </a:solidFill>
            </a:endParaRPr>
          </a:p>
          <a:p>
            <a:endParaRPr lang="en-GB" baseline="30000" dirty="0"/>
          </a:p>
          <a:p>
            <a:endParaRPr lang="en-GB" baseline="30000" dirty="0"/>
          </a:p>
          <a:p>
            <a:endParaRPr lang="en-GB" baseline="30000" dirty="0"/>
          </a:p>
          <a:p>
            <a:endParaRPr lang="en-GB" baseline="30000" dirty="0"/>
          </a:p>
        </p:txBody>
      </p:sp>
    </p:spTree>
    <p:extLst>
      <p:ext uri="{BB962C8B-B14F-4D97-AF65-F5344CB8AC3E}">
        <p14:creationId xmlns:p14="http://schemas.microsoft.com/office/powerpoint/2010/main" val="1603653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Effect of NERCA</a:t>
            </a:r>
          </a:p>
        </p:txBody>
      </p:sp>
      <p:sp>
        <p:nvSpPr>
          <p:cNvPr id="3" name="Content Placeholder 2"/>
          <p:cNvSpPr>
            <a:spLocks noGrp="1"/>
          </p:cNvSpPr>
          <p:nvPr>
            <p:ph idx="1"/>
          </p:nvPr>
        </p:nvSpPr>
        <p:spPr>
          <a:xfrm>
            <a:off x="628649" y="1825625"/>
            <a:ext cx="7686675" cy="3660775"/>
          </a:xfrm>
        </p:spPr>
        <p:txBody>
          <a:bodyPr>
            <a:normAutofit/>
          </a:bodyPr>
          <a:lstStyle/>
          <a:p>
            <a:pPr marL="0" indent="0">
              <a:lnSpc>
                <a:spcPct val="110000"/>
              </a:lnSpc>
              <a:buNone/>
            </a:pPr>
            <a:r>
              <a:rPr lang="en-GB" sz="3600" baseline="30000" dirty="0">
                <a:solidFill>
                  <a:schemeClr val="tx1"/>
                </a:solidFill>
              </a:rPr>
              <a:t> S.67(1) NERCA: </a:t>
            </a:r>
          </a:p>
          <a:p>
            <a:pPr marL="0" indent="0">
              <a:lnSpc>
                <a:spcPct val="110000"/>
              </a:lnSpc>
              <a:buNone/>
            </a:pPr>
            <a:r>
              <a:rPr lang="en-GB" sz="3600" baseline="30000" dirty="0">
                <a:solidFill>
                  <a:schemeClr val="tx1"/>
                </a:solidFill>
              </a:rPr>
              <a:t>“An existing public right of way for mechanically propelled vehicles is extinguished if it is over a way which, immediately before commencement—</a:t>
            </a:r>
          </a:p>
          <a:p>
            <a:pPr marL="0" indent="0">
              <a:lnSpc>
                <a:spcPct val="110000"/>
              </a:lnSpc>
              <a:buNone/>
            </a:pPr>
            <a:r>
              <a:rPr lang="en-GB" sz="3600" baseline="30000" dirty="0">
                <a:solidFill>
                  <a:schemeClr val="tx1"/>
                </a:solidFill>
              </a:rPr>
              <a:t>(a) was not shown in a definitive map and statement, or</a:t>
            </a:r>
          </a:p>
          <a:p>
            <a:pPr marL="0" indent="0">
              <a:lnSpc>
                <a:spcPct val="110000"/>
              </a:lnSpc>
              <a:buNone/>
            </a:pPr>
            <a:r>
              <a:rPr lang="en-GB" sz="3600" baseline="30000" dirty="0">
                <a:solidFill>
                  <a:schemeClr val="tx1"/>
                </a:solidFill>
              </a:rPr>
              <a:t>(b) was shown in a definitive map and statement only as a footpath, bridleway or restricted byway.</a:t>
            </a:r>
          </a:p>
          <a:p>
            <a:pPr marL="0" indent="0">
              <a:lnSpc>
                <a:spcPct val="110000"/>
              </a:lnSpc>
              <a:buNone/>
            </a:pPr>
            <a:r>
              <a:rPr lang="en-GB" sz="3600" baseline="30000" dirty="0">
                <a:solidFill>
                  <a:schemeClr val="tx1"/>
                </a:solidFill>
              </a:rPr>
              <a:t>But this is subject to subsections (2) to (8).”</a:t>
            </a:r>
          </a:p>
          <a:p>
            <a:pPr marL="0" indent="0">
              <a:lnSpc>
                <a:spcPct val="110000"/>
              </a:lnSpc>
              <a:buNone/>
            </a:pPr>
            <a:endParaRPr lang="en-GB" sz="3600" baseline="30000" dirty="0">
              <a:solidFill>
                <a:schemeClr val="tx1"/>
              </a:solidFill>
            </a:endParaRPr>
          </a:p>
          <a:p>
            <a:pPr>
              <a:lnSpc>
                <a:spcPct val="110000"/>
              </a:lnSpc>
            </a:pPr>
            <a:endParaRPr lang="en-GB" sz="3600" b="1" baseline="30000" dirty="0">
              <a:solidFill>
                <a:srgbClr val="903683"/>
              </a:solidFill>
            </a:endParaRPr>
          </a:p>
          <a:p>
            <a:pPr>
              <a:lnSpc>
                <a:spcPct val="110000"/>
              </a:lnSpc>
            </a:pPr>
            <a:endParaRPr lang="en-GB" b="1" baseline="30000" dirty="0">
              <a:solidFill>
                <a:srgbClr val="903683"/>
              </a:solidFill>
            </a:endParaRPr>
          </a:p>
          <a:p>
            <a:endParaRPr lang="en-GB" baseline="30000" dirty="0"/>
          </a:p>
          <a:p>
            <a:endParaRPr lang="en-GB" baseline="30000" dirty="0"/>
          </a:p>
          <a:p>
            <a:endParaRPr lang="en-GB" baseline="30000" dirty="0"/>
          </a:p>
          <a:p>
            <a:endParaRPr lang="en-GB" baseline="30000" dirty="0"/>
          </a:p>
        </p:txBody>
      </p:sp>
    </p:spTree>
    <p:extLst>
      <p:ext uri="{BB962C8B-B14F-4D97-AF65-F5344CB8AC3E}">
        <p14:creationId xmlns:p14="http://schemas.microsoft.com/office/powerpoint/2010/main" val="2531054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Effect of NERCA</a:t>
            </a:r>
          </a:p>
        </p:txBody>
      </p:sp>
      <p:sp>
        <p:nvSpPr>
          <p:cNvPr id="3" name="Content Placeholder 2"/>
          <p:cNvSpPr>
            <a:spLocks noGrp="1"/>
          </p:cNvSpPr>
          <p:nvPr>
            <p:ph idx="1"/>
          </p:nvPr>
        </p:nvSpPr>
        <p:spPr>
          <a:xfrm>
            <a:off x="628649" y="1825625"/>
            <a:ext cx="7686675" cy="3660775"/>
          </a:xfrm>
        </p:spPr>
        <p:txBody>
          <a:bodyPr>
            <a:normAutofit/>
          </a:bodyPr>
          <a:lstStyle/>
          <a:p>
            <a:pPr marL="0" indent="0">
              <a:lnSpc>
                <a:spcPct val="110000"/>
              </a:lnSpc>
              <a:buNone/>
            </a:pPr>
            <a:r>
              <a:rPr lang="en-GB" sz="3600" baseline="30000" dirty="0">
                <a:solidFill>
                  <a:schemeClr val="tx1"/>
                </a:solidFill>
              </a:rPr>
              <a:t> One such exception is that the way was recorded on the s.36(6) list of streets as a highway maintainable at the public expense as of May 2006.</a:t>
            </a:r>
          </a:p>
          <a:p>
            <a:pPr marL="0" indent="0">
              <a:lnSpc>
                <a:spcPct val="110000"/>
              </a:lnSpc>
              <a:buNone/>
            </a:pPr>
            <a:endParaRPr lang="en-GB" sz="3600" baseline="30000" dirty="0">
              <a:solidFill>
                <a:schemeClr val="tx1"/>
              </a:solidFill>
            </a:endParaRPr>
          </a:p>
          <a:p>
            <a:pPr marL="0" indent="0">
              <a:lnSpc>
                <a:spcPct val="110000"/>
              </a:lnSpc>
              <a:buNone/>
            </a:pPr>
            <a:r>
              <a:rPr lang="en-GB" sz="3600" baseline="30000" dirty="0">
                <a:solidFill>
                  <a:schemeClr val="tx1"/>
                </a:solidFill>
              </a:rPr>
              <a:t>Hence, the recording of a vehicular highway on the Definitive Map or the List of Streets prior to May 2006 is crucial to its continued existence, subject to other exceptions.</a:t>
            </a:r>
          </a:p>
          <a:p>
            <a:pPr marL="0" indent="0">
              <a:lnSpc>
                <a:spcPct val="110000"/>
              </a:lnSpc>
              <a:buNone/>
            </a:pPr>
            <a:endParaRPr lang="en-GB" sz="3600" baseline="30000" dirty="0">
              <a:solidFill>
                <a:schemeClr val="tx1"/>
              </a:solidFill>
            </a:endParaRPr>
          </a:p>
          <a:p>
            <a:pPr>
              <a:lnSpc>
                <a:spcPct val="110000"/>
              </a:lnSpc>
            </a:pPr>
            <a:endParaRPr lang="en-GB" sz="3600" b="1" baseline="30000" dirty="0">
              <a:solidFill>
                <a:srgbClr val="903683"/>
              </a:solidFill>
            </a:endParaRPr>
          </a:p>
          <a:p>
            <a:pPr>
              <a:lnSpc>
                <a:spcPct val="110000"/>
              </a:lnSpc>
            </a:pPr>
            <a:endParaRPr lang="en-GB" b="1" baseline="30000" dirty="0">
              <a:solidFill>
                <a:srgbClr val="903683"/>
              </a:solidFill>
            </a:endParaRPr>
          </a:p>
          <a:p>
            <a:endParaRPr lang="en-GB" baseline="30000" dirty="0"/>
          </a:p>
          <a:p>
            <a:endParaRPr lang="en-GB" baseline="30000" dirty="0"/>
          </a:p>
          <a:p>
            <a:endParaRPr lang="en-GB" baseline="30000" dirty="0"/>
          </a:p>
          <a:p>
            <a:endParaRPr lang="en-GB" baseline="30000" dirty="0"/>
          </a:p>
        </p:txBody>
      </p:sp>
    </p:spTree>
    <p:extLst>
      <p:ext uri="{BB962C8B-B14F-4D97-AF65-F5344CB8AC3E}">
        <p14:creationId xmlns:p14="http://schemas.microsoft.com/office/powerpoint/2010/main" val="2522644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628649" y="1825625"/>
            <a:ext cx="7686675" cy="3660775"/>
          </a:xfrm>
        </p:spPr>
        <p:txBody>
          <a:bodyPr>
            <a:normAutofit/>
          </a:bodyPr>
          <a:lstStyle/>
          <a:p>
            <a:pPr marL="0" indent="0">
              <a:lnSpc>
                <a:spcPct val="110000"/>
              </a:lnSpc>
              <a:buNone/>
            </a:pPr>
            <a:r>
              <a:rPr lang="en-GB" sz="3600" baseline="30000" dirty="0">
                <a:solidFill>
                  <a:schemeClr val="tx1"/>
                </a:solidFill>
              </a:rPr>
              <a:t> </a:t>
            </a:r>
          </a:p>
          <a:p>
            <a:pPr marL="0" indent="0">
              <a:lnSpc>
                <a:spcPct val="110000"/>
              </a:lnSpc>
              <a:buNone/>
            </a:pPr>
            <a:endParaRPr lang="en-GB" sz="3600" baseline="30000" dirty="0">
              <a:solidFill>
                <a:schemeClr val="tx1"/>
              </a:solidFill>
            </a:endParaRPr>
          </a:p>
          <a:p>
            <a:pPr>
              <a:lnSpc>
                <a:spcPct val="110000"/>
              </a:lnSpc>
            </a:pPr>
            <a:endParaRPr lang="en-GB" sz="3600" b="1" baseline="30000" dirty="0">
              <a:solidFill>
                <a:srgbClr val="903683"/>
              </a:solidFill>
            </a:endParaRPr>
          </a:p>
          <a:p>
            <a:pPr marL="0" indent="0" algn="ctr">
              <a:lnSpc>
                <a:spcPct val="110000"/>
              </a:lnSpc>
              <a:buNone/>
            </a:pPr>
            <a:r>
              <a:rPr lang="en-GB" sz="4400" b="1" baseline="30000" dirty="0">
                <a:solidFill>
                  <a:srgbClr val="903683"/>
                </a:solidFill>
              </a:rPr>
              <a:t>ANY QUESTIONS?</a:t>
            </a:r>
          </a:p>
          <a:p>
            <a:endParaRPr lang="en-GB" baseline="30000" dirty="0"/>
          </a:p>
          <a:p>
            <a:endParaRPr lang="en-GB" baseline="30000" dirty="0"/>
          </a:p>
          <a:p>
            <a:endParaRPr lang="en-GB" baseline="30000" dirty="0"/>
          </a:p>
          <a:p>
            <a:endParaRPr lang="en-GB" baseline="30000" dirty="0"/>
          </a:p>
        </p:txBody>
      </p:sp>
    </p:spTree>
    <p:extLst>
      <p:ext uri="{BB962C8B-B14F-4D97-AF65-F5344CB8AC3E}">
        <p14:creationId xmlns:p14="http://schemas.microsoft.com/office/powerpoint/2010/main" val="3435334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 Highway?</a:t>
            </a:r>
          </a:p>
        </p:txBody>
      </p:sp>
      <p:sp>
        <p:nvSpPr>
          <p:cNvPr id="3" name="Content Placeholder 2"/>
          <p:cNvSpPr>
            <a:spLocks noGrp="1"/>
          </p:cNvSpPr>
          <p:nvPr>
            <p:ph idx="1"/>
          </p:nvPr>
        </p:nvSpPr>
        <p:spPr>
          <a:xfrm>
            <a:off x="628649" y="1825625"/>
            <a:ext cx="7686675" cy="3660775"/>
          </a:xfrm>
        </p:spPr>
        <p:txBody>
          <a:bodyPr>
            <a:normAutofit/>
          </a:bodyPr>
          <a:lstStyle/>
          <a:p>
            <a:pPr marL="0" indent="0">
              <a:lnSpc>
                <a:spcPct val="110000"/>
              </a:lnSpc>
              <a:buNone/>
            </a:pPr>
            <a:r>
              <a:rPr lang="en-GB" sz="4000" baseline="30000" dirty="0">
                <a:solidFill>
                  <a:schemeClr val="tx1"/>
                </a:solidFill>
              </a:rPr>
              <a:t>No statutory definition.</a:t>
            </a:r>
          </a:p>
          <a:p>
            <a:pPr marL="0" indent="0">
              <a:lnSpc>
                <a:spcPct val="110000"/>
              </a:lnSpc>
              <a:buNone/>
            </a:pPr>
            <a:r>
              <a:rPr lang="en-GB" sz="4000" baseline="30000" dirty="0">
                <a:solidFill>
                  <a:schemeClr val="tx1"/>
                </a:solidFill>
              </a:rPr>
              <a:t>Essentially, a public right to pass over a defined route.</a:t>
            </a:r>
          </a:p>
          <a:p>
            <a:pPr marL="0" indent="0">
              <a:lnSpc>
                <a:spcPct val="110000"/>
              </a:lnSpc>
              <a:buNone/>
            </a:pPr>
            <a:r>
              <a:rPr lang="en-GB" sz="4000" baseline="30000" dirty="0">
                <a:solidFill>
                  <a:schemeClr val="tx1"/>
                </a:solidFill>
              </a:rPr>
              <a:t>4 elements:</a:t>
            </a:r>
          </a:p>
          <a:p>
            <a:pPr lvl="1">
              <a:lnSpc>
                <a:spcPct val="110000"/>
              </a:lnSpc>
            </a:pPr>
            <a:r>
              <a:rPr lang="en-GB" sz="3600" baseline="30000" dirty="0">
                <a:solidFill>
                  <a:schemeClr val="tx1"/>
                </a:solidFill>
              </a:rPr>
              <a:t>Open to public at large;</a:t>
            </a:r>
          </a:p>
          <a:p>
            <a:pPr lvl="1">
              <a:lnSpc>
                <a:spcPct val="110000"/>
              </a:lnSpc>
            </a:pPr>
            <a:r>
              <a:rPr lang="en-GB" sz="3600" baseline="30000" dirty="0">
                <a:solidFill>
                  <a:schemeClr val="tx1"/>
                </a:solidFill>
              </a:rPr>
              <a:t>Public have right to use;</a:t>
            </a:r>
          </a:p>
          <a:p>
            <a:pPr lvl="1">
              <a:lnSpc>
                <a:spcPct val="110000"/>
              </a:lnSpc>
            </a:pPr>
            <a:r>
              <a:rPr lang="en-GB" sz="3600" baseline="30000" dirty="0">
                <a:solidFill>
                  <a:schemeClr val="tx1"/>
                </a:solidFill>
              </a:rPr>
              <a:t>Public right primarily for passage;</a:t>
            </a:r>
          </a:p>
          <a:p>
            <a:pPr lvl="1">
              <a:lnSpc>
                <a:spcPct val="110000"/>
              </a:lnSpc>
            </a:pPr>
            <a:r>
              <a:rPr lang="en-GB" sz="3600" baseline="30000" dirty="0">
                <a:solidFill>
                  <a:schemeClr val="tx1"/>
                </a:solidFill>
              </a:rPr>
              <a:t>Must follow a defined route.</a:t>
            </a:r>
          </a:p>
          <a:p>
            <a:pPr lvl="1">
              <a:lnSpc>
                <a:spcPct val="110000"/>
              </a:lnSpc>
            </a:pPr>
            <a:endParaRPr lang="en-GB" sz="3600" b="1" baseline="30000" dirty="0">
              <a:solidFill>
                <a:schemeClr val="tx1"/>
              </a:solidFill>
            </a:endParaRPr>
          </a:p>
          <a:p>
            <a:pPr>
              <a:lnSpc>
                <a:spcPct val="110000"/>
              </a:lnSpc>
            </a:pPr>
            <a:endParaRPr lang="en-GB" sz="3600" b="1" baseline="30000" dirty="0">
              <a:solidFill>
                <a:srgbClr val="903683"/>
              </a:solidFill>
            </a:endParaRPr>
          </a:p>
          <a:p>
            <a:pPr>
              <a:lnSpc>
                <a:spcPct val="110000"/>
              </a:lnSpc>
            </a:pPr>
            <a:endParaRPr lang="en-GB" b="1" baseline="30000" dirty="0">
              <a:solidFill>
                <a:srgbClr val="903683"/>
              </a:solidFill>
            </a:endParaRPr>
          </a:p>
          <a:p>
            <a:endParaRPr lang="en-GB" baseline="30000" dirty="0"/>
          </a:p>
          <a:p>
            <a:endParaRPr lang="en-GB" baseline="30000" dirty="0"/>
          </a:p>
          <a:p>
            <a:endParaRPr lang="en-GB" baseline="30000" dirty="0"/>
          </a:p>
          <a:p>
            <a:endParaRPr lang="en-GB" baseline="30000" dirty="0"/>
          </a:p>
        </p:txBody>
      </p:sp>
    </p:spTree>
    <p:extLst>
      <p:ext uri="{BB962C8B-B14F-4D97-AF65-F5344CB8AC3E}">
        <p14:creationId xmlns:p14="http://schemas.microsoft.com/office/powerpoint/2010/main" val="1005603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Classes of Highway</a:t>
            </a:r>
          </a:p>
        </p:txBody>
      </p:sp>
      <p:sp>
        <p:nvSpPr>
          <p:cNvPr id="3" name="Content Placeholder 2"/>
          <p:cNvSpPr>
            <a:spLocks noGrp="1"/>
          </p:cNvSpPr>
          <p:nvPr>
            <p:ph idx="1"/>
          </p:nvPr>
        </p:nvSpPr>
        <p:spPr>
          <a:xfrm>
            <a:off x="628649" y="1825625"/>
            <a:ext cx="7686675" cy="3660775"/>
          </a:xfrm>
        </p:spPr>
        <p:txBody>
          <a:bodyPr>
            <a:normAutofit/>
          </a:bodyPr>
          <a:lstStyle/>
          <a:p>
            <a:pPr marL="0" indent="0">
              <a:lnSpc>
                <a:spcPct val="110000"/>
              </a:lnSpc>
              <a:buNone/>
            </a:pPr>
            <a:endParaRPr lang="en-GB" sz="4000" b="1" baseline="30000" dirty="0">
              <a:solidFill>
                <a:schemeClr val="tx1"/>
              </a:solidFill>
            </a:endParaRPr>
          </a:p>
          <a:p>
            <a:pPr marL="0" indent="0">
              <a:lnSpc>
                <a:spcPct val="110000"/>
              </a:lnSpc>
              <a:buNone/>
            </a:pPr>
            <a:r>
              <a:rPr lang="en-GB" sz="4000" baseline="30000" dirty="0">
                <a:solidFill>
                  <a:schemeClr val="tx1"/>
                </a:solidFill>
              </a:rPr>
              <a:t>3 classes of highway known to common law:</a:t>
            </a:r>
          </a:p>
          <a:p>
            <a:pPr>
              <a:lnSpc>
                <a:spcPct val="110000"/>
              </a:lnSpc>
            </a:pPr>
            <a:r>
              <a:rPr lang="en-GB" sz="4000" baseline="30000" dirty="0">
                <a:solidFill>
                  <a:schemeClr val="tx1"/>
                </a:solidFill>
              </a:rPr>
              <a:t>Vehicular/Carriageway highway;</a:t>
            </a:r>
          </a:p>
          <a:p>
            <a:pPr>
              <a:lnSpc>
                <a:spcPct val="110000"/>
              </a:lnSpc>
            </a:pPr>
            <a:r>
              <a:rPr lang="en-GB" sz="4000" baseline="30000" dirty="0">
                <a:solidFill>
                  <a:schemeClr val="tx1"/>
                </a:solidFill>
              </a:rPr>
              <a:t>Bridleway;</a:t>
            </a:r>
          </a:p>
          <a:p>
            <a:pPr>
              <a:lnSpc>
                <a:spcPct val="110000"/>
              </a:lnSpc>
            </a:pPr>
            <a:r>
              <a:rPr lang="en-GB" sz="4000" baseline="30000" dirty="0">
                <a:solidFill>
                  <a:schemeClr val="tx1"/>
                </a:solidFill>
              </a:rPr>
              <a:t>Footpath.</a:t>
            </a:r>
          </a:p>
          <a:p>
            <a:pPr marL="0" indent="0">
              <a:lnSpc>
                <a:spcPct val="110000"/>
              </a:lnSpc>
              <a:buNone/>
            </a:pPr>
            <a:r>
              <a:rPr lang="en-GB" sz="4000" baseline="30000" dirty="0">
                <a:solidFill>
                  <a:schemeClr val="tx1"/>
                </a:solidFill>
              </a:rPr>
              <a:t>THEY ARE ALL HIGHWAYS.</a:t>
            </a:r>
          </a:p>
          <a:p>
            <a:pPr>
              <a:lnSpc>
                <a:spcPct val="110000"/>
              </a:lnSpc>
            </a:pPr>
            <a:endParaRPr lang="en-GB" sz="4000" b="1" baseline="30000" dirty="0">
              <a:solidFill>
                <a:schemeClr val="tx1"/>
              </a:solidFill>
            </a:endParaRPr>
          </a:p>
          <a:p>
            <a:pPr marL="0" indent="0">
              <a:lnSpc>
                <a:spcPct val="110000"/>
              </a:lnSpc>
              <a:buNone/>
            </a:pPr>
            <a:endParaRPr lang="en-GB" sz="3600" b="1" baseline="30000" dirty="0">
              <a:solidFill>
                <a:schemeClr val="tx1"/>
              </a:solidFill>
            </a:endParaRPr>
          </a:p>
          <a:p>
            <a:pPr lvl="1">
              <a:lnSpc>
                <a:spcPct val="110000"/>
              </a:lnSpc>
            </a:pPr>
            <a:endParaRPr lang="en-GB" sz="3600" b="1" baseline="30000" dirty="0">
              <a:solidFill>
                <a:schemeClr val="tx1"/>
              </a:solidFill>
            </a:endParaRPr>
          </a:p>
          <a:p>
            <a:pPr>
              <a:lnSpc>
                <a:spcPct val="110000"/>
              </a:lnSpc>
            </a:pPr>
            <a:endParaRPr lang="en-GB" sz="3600" b="1" baseline="30000" dirty="0">
              <a:solidFill>
                <a:srgbClr val="903683"/>
              </a:solidFill>
            </a:endParaRPr>
          </a:p>
          <a:p>
            <a:pPr>
              <a:lnSpc>
                <a:spcPct val="110000"/>
              </a:lnSpc>
            </a:pPr>
            <a:endParaRPr lang="en-GB" b="1" baseline="30000" dirty="0">
              <a:solidFill>
                <a:srgbClr val="903683"/>
              </a:solidFill>
            </a:endParaRPr>
          </a:p>
          <a:p>
            <a:endParaRPr lang="en-GB" baseline="30000" dirty="0"/>
          </a:p>
          <a:p>
            <a:endParaRPr lang="en-GB" baseline="30000" dirty="0"/>
          </a:p>
          <a:p>
            <a:endParaRPr lang="en-GB" baseline="30000" dirty="0"/>
          </a:p>
          <a:p>
            <a:endParaRPr lang="en-GB" baseline="30000" dirty="0"/>
          </a:p>
        </p:txBody>
      </p:sp>
    </p:spTree>
    <p:extLst>
      <p:ext uri="{BB962C8B-B14F-4D97-AF65-F5344CB8AC3E}">
        <p14:creationId xmlns:p14="http://schemas.microsoft.com/office/powerpoint/2010/main" val="3460952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Classes of Highway</a:t>
            </a:r>
          </a:p>
        </p:txBody>
      </p:sp>
      <p:sp>
        <p:nvSpPr>
          <p:cNvPr id="3" name="Content Placeholder 2"/>
          <p:cNvSpPr>
            <a:spLocks noGrp="1"/>
          </p:cNvSpPr>
          <p:nvPr>
            <p:ph idx="1"/>
          </p:nvPr>
        </p:nvSpPr>
        <p:spPr>
          <a:xfrm>
            <a:off x="628649" y="1825625"/>
            <a:ext cx="7686675" cy="3660775"/>
          </a:xfrm>
        </p:spPr>
        <p:txBody>
          <a:bodyPr>
            <a:normAutofit/>
          </a:bodyPr>
          <a:lstStyle/>
          <a:p>
            <a:pPr marL="0" indent="0">
              <a:lnSpc>
                <a:spcPct val="110000"/>
              </a:lnSpc>
              <a:buNone/>
            </a:pPr>
            <a:r>
              <a:rPr lang="en-GB" sz="4000" baseline="30000" dirty="0">
                <a:solidFill>
                  <a:schemeClr val="tx1"/>
                </a:solidFill>
              </a:rPr>
              <a:t>Categories of carriageway highways as defined by statute:</a:t>
            </a:r>
          </a:p>
          <a:p>
            <a:pPr>
              <a:lnSpc>
                <a:spcPct val="110000"/>
              </a:lnSpc>
            </a:pPr>
            <a:r>
              <a:rPr lang="en-GB" sz="4000" baseline="30000" dirty="0">
                <a:solidFill>
                  <a:schemeClr val="tx1"/>
                </a:solidFill>
              </a:rPr>
              <a:t>Special Roads;</a:t>
            </a:r>
          </a:p>
          <a:p>
            <a:pPr>
              <a:lnSpc>
                <a:spcPct val="110000"/>
              </a:lnSpc>
            </a:pPr>
            <a:r>
              <a:rPr lang="en-GB" sz="4000" baseline="30000" dirty="0">
                <a:solidFill>
                  <a:schemeClr val="tx1"/>
                </a:solidFill>
              </a:rPr>
              <a:t>Trunk Roads;</a:t>
            </a:r>
          </a:p>
          <a:p>
            <a:pPr>
              <a:lnSpc>
                <a:spcPct val="110000"/>
              </a:lnSpc>
            </a:pPr>
            <a:r>
              <a:rPr lang="en-GB" sz="4000" baseline="30000" dirty="0">
                <a:solidFill>
                  <a:schemeClr val="tx1"/>
                </a:solidFill>
              </a:rPr>
              <a:t>Classified Roads;</a:t>
            </a:r>
          </a:p>
          <a:p>
            <a:pPr>
              <a:lnSpc>
                <a:spcPct val="110000"/>
              </a:lnSpc>
            </a:pPr>
            <a:r>
              <a:rPr lang="en-GB" sz="4000" baseline="30000" dirty="0">
                <a:solidFill>
                  <a:schemeClr val="tx1"/>
                </a:solidFill>
              </a:rPr>
              <a:t>Principal Roads.</a:t>
            </a:r>
          </a:p>
          <a:p>
            <a:pPr>
              <a:lnSpc>
                <a:spcPct val="110000"/>
              </a:lnSpc>
            </a:pPr>
            <a:endParaRPr lang="en-GB" sz="4000" b="1" baseline="30000" dirty="0">
              <a:solidFill>
                <a:schemeClr val="tx1"/>
              </a:solidFill>
            </a:endParaRPr>
          </a:p>
          <a:p>
            <a:pPr marL="0" indent="0">
              <a:lnSpc>
                <a:spcPct val="110000"/>
              </a:lnSpc>
              <a:buNone/>
            </a:pPr>
            <a:endParaRPr lang="en-GB" sz="3600" b="1" baseline="30000" dirty="0">
              <a:solidFill>
                <a:schemeClr val="tx1"/>
              </a:solidFill>
            </a:endParaRPr>
          </a:p>
          <a:p>
            <a:pPr lvl="1">
              <a:lnSpc>
                <a:spcPct val="110000"/>
              </a:lnSpc>
            </a:pPr>
            <a:endParaRPr lang="en-GB" sz="3600" b="1" baseline="30000" dirty="0">
              <a:solidFill>
                <a:schemeClr val="tx1"/>
              </a:solidFill>
            </a:endParaRPr>
          </a:p>
          <a:p>
            <a:pPr>
              <a:lnSpc>
                <a:spcPct val="110000"/>
              </a:lnSpc>
            </a:pPr>
            <a:endParaRPr lang="en-GB" sz="3600" b="1" baseline="30000" dirty="0">
              <a:solidFill>
                <a:srgbClr val="903683"/>
              </a:solidFill>
            </a:endParaRPr>
          </a:p>
          <a:p>
            <a:pPr>
              <a:lnSpc>
                <a:spcPct val="110000"/>
              </a:lnSpc>
            </a:pPr>
            <a:endParaRPr lang="en-GB" b="1" baseline="30000" dirty="0">
              <a:solidFill>
                <a:srgbClr val="903683"/>
              </a:solidFill>
            </a:endParaRPr>
          </a:p>
          <a:p>
            <a:endParaRPr lang="en-GB" baseline="30000" dirty="0"/>
          </a:p>
          <a:p>
            <a:endParaRPr lang="en-GB" baseline="30000" dirty="0"/>
          </a:p>
          <a:p>
            <a:endParaRPr lang="en-GB" baseline="30000" dirty="0"/>
          </a:p>
          <a:p>
            <a:endParaRPr lang="en-GB" baseline="30000" dirty="0"/>
          </a:p>
        </p:txBody>
      </p:sp>
    </p:spTree>
    <p:extLst>
      <p:ext uri="{BB962C8B-B14F-4D97-AF65-F5344CB8AC3E}">
        <p14:creationId xmlns:p14="http://schemas.microsoft.com/office/powerpoint/2010/main" val="1327731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Classes of Highway</a:t>
            </a:r>
          </a:p>
        </p:txBody>
      </p:sp>
      <p:sp>
        <p:nvSpPr>
          <p:cNvPr id="3" name="Content Placeholder 2"/>
          <p:cNvSpPr>
            <a:spLocks noGrp="1"/>
          </p:cNvSpPr>
          <p:nvPr>
            <p:ph idx="1"/>
          </p:nvPr>
        </p:nvSpPr>
        <p:spPr>
          <a:xfrm>
            <a:off x="628649" y="1825625"/>
            <a:ext cx="7686675" cy="3660775"/>
          </a:xfrm>
        </p:spPr>
        <p:txBody>
          <a:bodyPr>
            <a:normAutofit/>
          </a:bodyPr>
          <a:lstStyle/>
          <a:p>
            <a:pPr marL="0" indent="0">
              <a:lnSpc>
                <a:spcPct val="110000"/>
              </a:lnSpc>
              <a:buNone/>
            </a:pPr>
            <a:r>
              <a:rPr lang="en-GB" sz="4000" baseline="30000" dirty="0">
                <a:solidFill>
                  <a:schemeClr val="tx1"/>
                </a:solidFill>
              </a:rPr>
              <a:t>Other Categories of highways defined by statute:</a:t>
            </a:r>
          </a:p>
          <a:p>
            <a:pPr>
              <a:lnSpc>
                <a:spcPct val="110000"/>
              </a:lnSpc>
            </a:pPr>
            <a:r>
              <a:rPr lang="en-GB" sz="4000" baseline="30000" dirty="0">
                <a:solidFill>
                  <a:schemeClr val="tx1"/>
                </a:solidFill>
              </a:rPr>
              <a:t>Roads used as public paths (RUPPS);</a:t>
            </a:r>
          </a:p>
          <a:p>
            <a:pPr>
              <a:lnSpc>
                <a:spcPct val="110000"/>
              </a:lnSpc>
            </a:pPr>
            <a:r>
              <a:rPr lang="en-GB" sz="4000" baseline="30000" dirty="0">
                <a:solidFill>
                  <a:schemeClr val="tx1"/>
                </a:solidFill>
              </a:rPr>
              <a:t>Byways open to all traffic (BOATS);</a:t>
            </a:r>
          </a:p>
          <a:p>
            <a:pPr>
              <a:lnSpc>
                <a:spcPct val="110000"/>
              </a:lnSpc>
            </a:pPr>
            <a:r>
              <a:rPr lang="en-GB" sz="4000" baseline="30000" dirty="0">
                <a:solidFill>
                  <a:schemeClr val="tx1"/>
                </a:solidFill>
              </a:rPr>
              <a:t>Restricted byways.</a:t>
            </a:r>
          </a:p>
          <a:p>
            <a:pPr marL="0" indent="0">
              <a:lnSpc>
                <a:spcPct val="110000"/>
              </a:lnSpc>
              <a:buNone/>
            </a:pPr>
            <a:r>
              <a:rPr lang="en-GB" sz="4000" baseline="30000" dirty="0">
                <a:solidFill>
                  <a:schemeClr val="tx1"/>
                </a:solidFill>
              </a:rPr>
              <a:t>Meaning of bridleway and of footpath: s.329(1) Highways Act 1980.</a:t>
            </a:r>
          </a:p>
          <a:p>
            <a:pPr>
              <a:lnSpc>
                <a:spcPct val="110000"/>
              </a:lnSpc>
            </a:pPr>
            <a:endParaRPr lang="en-GB" sz="4000" b="1" baseline="30000" dirty="0">
              <a:solidFill>
                <a:schemeClr val="tx1"/>
              </a:solidFill>
            </a:endParaRPr>
          </a:p>
          <a:p>
            <a:pPr marL="0" indent="0">
              <a:lnSpc>
                <a:spcPct val="110000"/>
              </a:lnSpc>
              <a:buNone/>
            </a:pPr>
            <a:endParaRPr lang="en-GB" sz="3600" b="1" baseline="30000" dirty="0">
              <a:solidFill>
                <a:schemeClr val="tx1"/>
              </a:solidFill>
            </a:endParaRPr>
          </a:p>
          <a:p>
            <a:pPr lvl="1">
              <a:lnSpc>
                <a:spcPct val="110000"/>
              </a:lnSpc>
            </a:pPr>
            <a:endParaRPr lang="en-GB" sz="3600" b="1" baseline="30000" dirty="0">
              <a:solidFill>
                <a:schemeClr val="tx1"/>
              </a:solidFill>
            </a:endParaRPr>
          </a:p>
          <a:p>
            <a:pPr>
              <a:lnSpc>
                <a:spcPct val="110000"/>
              </a:lnSpc>
            </a:pPr>
            <a:endParaRPr lang="en-GB" sz="3600" b="1" baseline="30000" dirty="0">
              <a:solidFill>
                <a:srgbClr val="903683"/>
              </a:solidFill>
            </a:endParaRPr>
          </a:p>
          <a:p>
            <a:pPr>
              <a:lnSpc>
                <a:spcPct val="110000"/>
              </a:lnSpc>
            </a:pPr>
            <a:endParaRPr lang="en-GB" b="1" baseline="30000" dirty="0">
              <a:solidFill>
                <a:srgbClr val="903683"/>
              </a:solidFill>
            </a:endParaRPr>
          </a:p>
          <a:p>
            <a:endParaRPr lang="en-GB" baseline="30000" dirty="0"/>
          </a:p>
          <a:p>
            <a:endParaRPr lang="en-GB" baseline="30000" dirty="0"/>
          </a:p>
          <a:p>
            <a:endParaRPr lang="en-GB" baseline="30000" dirty="0"/>
          </a:p>
          <a:p>
            <a:endParaRPr lang="en-GB" baseline="30000" dirty="0"/>
          </a:p>
        </p:txBody>
      </p:sp>
    </p:spTree>
    <p:extLst>
      <p:ext uri="{BB962C8B-B14F-4D97-AF65-F5344CB8AC3E}">
        <p14:creationId xmlns:p14="http://schemas.microsoft.com/office/powerpoint/2010/main" val="2358789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Basic Terms Commonly Misunderstood</a:t>
            </a:r>
          </a:p>
        </p:txBody>
      </p:sp>
      <p:sp>
        <p:nvSpPr>
          <p:cNvPr id="3" name="Content Placeholder 2"/>
          <p:cNvSpPr>
            <a:spLocks noGrp="1"/>
          </p:cNvSpPr>
          <p:nvPr>
            <p:ph idx="1"/>
          </p:nvPr>
        </p:nvSpPr>
        <p:spPr>
          <a:xfrm>
            <a:off x="628649" y="1825625"/>
            <a:ext cx="7686675" cy="3660775"/>
          </a:xfrm>
        </p:spPr>
        <p:txBody>
          <a:bodyPr>
            <a:normAutofit/>
          </a:bodyPr>
          <a:lstStyle/>
          <a:p>
            <a:pPr>
              <a:lnSpc>
                <a:spcPct val="110000"/>
              </a:lnSpc>
            </a:pPr>
            <a:endParaRPr lang="en-GB" sz="4000" b="1" baseline="30000" dirty="0">
              <a:solidFill>
                <a:schemeClr val="tx1"/>
              </a:solidFill>
            </a:endParaRPr>
          </a:p>
          <a:p>
            <a:pPr>
              <a:lnSpc>
                <a:spcPct val="110000"/>
              </a:lnSpc>
            </a:pPr>
            <a:r>
              <a:rPr lang="en-GB" sz="4000" baseline="30000" dirty="0">
                <a:solidFill>
                  <a:schemeClr val="tx1"/>
                </a:solidFill>
              </a:rPr>
              <a:t>Highway</a:t>
            </a:r>
          </a:p>
          <a:p>
            <a:pPr>
              <a:lnSpc>
                <a:spcPct val="110000"/>
              </a:lnSpc>
            </a:pPr>
            <a:r>
              <a:rPr lang="en-GB" sz="4000" baseline="30000" dirty="0">
                <a:solidFill>
                  <a:schemeClr val="tx1"/>
                </a:solidFill>
              </a:rPr>
              <a:t>Public Highway </a:t>
            </a:r>
          </a:p>
          <a:p>
            <a:pPr>
              <a:lnSpc>
                <a:spcPct val="110000"/>
              </a:lnSpc>
            </a:pPr>
            <a:r>
              <a:rPr lang="en-GB" sz="4000" baseline="30000" dirty="0">
                <a:solidFill>
                  <a:schemeClr val="tx1"/>
                </a:solidFill>
              </a:rPr>
              <a:t>Adopted Highway </a:t>
            </a:r>
          </a:p>
          <a:p>
            <a:pPr>
              <a:lnSpc>
                <a:spcPct val="110000"/>
              </a:lnSpc>
            </a:pPr>
            <a:r>
              <a:rPr lang="en-GB" sz="4000" baseline="30000" dirty="0">
                <a:solidFill>
                  <a:schemeClr val="tx1"/>
                </a:solidFill>
              </a:rPr>
              <a:t>Highway maintainable at the public expense</a:t>
            </a:r>
          </a:p>
          <a:p>
            <a:pPr>
              <a:lnSpc>
                <a:spcPct val="110000"/>
              </a:lnSpc>
            </a:pPr>
            <a:r>
              <a:rPr lang="en-GB" sz="4000" baseline="30000" dirty="0">
                <a:solidFill>
                  <a:schemeClr val="tx1"/>
                </a:solidFill>
              </a:rPr>
              <a:t>Unadopted Highway</a:t>
            </a:r>
          </a:p>
          <a:p>
            <a:pPr>
              <a:lnSpc>
                <a:spcPct val="110000"/>
              </a:lnSpc>
            </a:pPr>
            <a:r>
              <a:rPr lang="en-GB" sz="4000" baseline="30000" dirty="0">
                <a:solidFill>
                  <a:schemeClr val="tx1"/>
                </a:solidFill>
              </a:rPr>
              <a:t>Private Street</a:t>
            </a:r>
          </a:p>
          <a:p>
            <a:pPr>
              <a:lnSpc>
                <a:spcPct val="110000"/>
              </a:lnSpc>
            </a:pPr>
            <a:endParaRPr lang="en-GB" sz="4000" b="1" baseline="30000" dirty="0">
              <a:solidFill>
                <a:schemeClr val="tx1"/>
              </a:solidFill>
            </a:endParaRPr>
          </a:p>
          <a:p>
            <a:pPr marL="0" indent="0">
              <a:lnSpc>
                <a:spcPct val="110000"/>
              </a:lnSpc>
              <a:buNone/>
            </a:pPr>
            <a:endParaRPr lang="en-GB" sz="4000" b="1" baseline="30000" dirty="0">
              <a:solidFill>
                <a:schemeClr val="tx1"/>
              </a:solidFill>
            </a:endParaRPr>
          </a:p>
          <a:p>
            <a:pPr>
              <a:lnSpc>
                <a:spcPct val="110000"/>
              </a:lnSpc>
            </a:pPr>
            <a:endParaRPr lang="en-GB" sz="4000" b="1" baseline="30000" dirty="0">
              <a:solidFill>
                <a:schemeClr val="tx1"/>
              </a:solidFill>
            </a:endParaRPr>
          </a:p>
          <a:p>
            <a:pPr marL="0" indent="0">
              <a:lnSpc>
                <a:spcPct val="110000"/>
              </a:lnSpc>
              <a:buNone/>
            </a:pPr>
            <a:endParaRPr lang="en-GB" sz="3600" b="1" baseline="30000" dirty="0">
              <a:solidFill>
                <a:schemeClr val="tx1"/>
              </a:solidFill>
            </a:endParaRPr>
          </a:p>
          <a:p>
            <a:pPr lvl="1">
              <a:lnSpc>
                <a:spcPct val="110000"/>
              </a:lnSpc>
            </a:pPr>
            <a:endParaRPr lang="en-GB" sz="3600" b="1" baseline="30000" dirty="0">
              <a:solidFill>
                <a:schemeClr val="tx1"/>
              </a:solidFill>
            </a:endParaRPr>
          </a:p>
          <a:p>
            <a:pPr>
              <a:lnSpc>
                <a:spcPct val="110000"/>
              </a:lnSpc>
            </a:pPr>
            <a:endParaRPr lang="en-GB" sz="3600" b="1" baseline="30000" dirty="0">
              <a:solidFill>
                <a:srgbClr val="903683"/>
              </a:solidFill>
            </a:endParaRPr>
          </a:p>
          <a:p>
            <a:pPr>
              <a:lnSpc>
                <a:spcPct val="110000"/>
              </a:lnSpc>
            </a:pPr>
            <a:endParaRPr lang="en-GB" b="1" baseline="30000" dirty="0">
              <a:solidFill>
                <a:srgbClr val="903683"/>
              </a:solidFill>
            </a:endParaRPr>
          </a:p>
          <a:p>
            <a:endParaRPr lang="en-GB" baseline="30000" dirty="0"/>
          </a:p>
          <a:p>
            <a:endParaRPr lang="en-GB" baseline="30000" dirty="0"/>
          </a:p>
          <a:p>
            <a:endParaRPr lang="en-GB" baseline="30000" dirty="0"/>
          </a:p>
          <a:p>
            <a:endParaRPr lang="en-GB" baseline="30000" dirty="0"/>
          </a:p>
        </p:txBody>
      </p:sp>
    </p:spTree>
    <p:extLst>
      <p:ext uri="{BB962C8B-B14F-4D97-AF65-F5344CB8AC3E}">
        <p14:creationId xmlns:p14="http://schemas.microsoft.com/office/powerpoint/2010/main" val="3437264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Creation of a Highway</a:t>
            </a:r>
          </a:p>
        </p:txBody>
      </p:sp>
      <p:sp>
        <p:nvSpPr>
          <p:cNvPr id="3" name="Content Placeholder 2"/>
          <p:cNvSpPr>
            <a:spLocks noGrp="1"/>
          </p:cNvSpPr>
          <p:nvPr>
            <p:ph idx="1"/>
          </p:nvPr>
        </p:nvSpPr>
        <p:spPr>
          <a:xfrm>
            <a:off x="628649" y="1825625"/>
            <a:ext cx="7686675" cy="3660775"/>
          </a:xfrm>
        </p:spPr>
        <p:txBody>
          <a:bodyPr>
            <a:normAutofit/>
          </a:bodyPr>
          <a:lstStyle/>
          <a:p>
            <a:pPr marL="0" indent="0">
              <a:lnSpc>
                <a:spcPct val="110000"/>
              </a:lnSpc>
              <a:buNone/>
            </a:pPr>
            <a:r>
              <a:rPr lang="en-GB" sz="4000" baseline="30000" dirty="0">
                <a:solidFill>
                  <a:schemeClr val="tx1"/>
                </a:solidFill>
              </a:rPr>
              <a:t>A highway can be created by statute or by common law. </a:t>
            </a:r>
          </a:p>
          <a:p>
            <a:pPr marL="0" indent="0">
              <a:lnSpc>
                <a:spcPct val="110000"/>
              </a:lnSpc>
              <a:buNone/>
            </a:pPr>
            <a:r>
              <a:rPr lang="en-GB" sz="4000" baseline="30000" dirty="0">
                <a:solidFill>
                  <a:schemeClr val="tx1"/>
                </a:solidFill>
              </a:rPr>
              <a:t>By STATUTE:</a:t>
            </a:r>
          </a:p>
          <a:p>
            <a:pPr>
              <a:lnSpc>
                <a:spcPct val="110000"/>
              </a:lnSpc>
            </a:pPr>
            <a:r>
              <a:rPr lang="en-GB" sz="4000" baseline="30000" dirty="0">
                <a:solidFill>
                  <a:schemeClr val="tx1"/>
                </a:solidFill>
              </a:rPr>
              <a:t>By construction by a highway authority – s.24 HA.</a:t>
            </a:r>
          </a:p>
          <a:p>
            <a:pPr>
              <a:lnSpc>
                <a:spcPct val="110000"/>
              </a:lnSpc>
            </a:pPr>
            <a:r>
              <a:rPr lang="en-GB" sz="4000" baseline="30000" dirty="0">
                <a:solidFill>
                  <a:schemeClr val="tx1"/>
                </a:solidFill>
              </a:rPr>
              <a:t>By agreement under s.38 or s.25 HA.</a:t>
            </a:r>
          </a:p>
          <a:p>
            <a:pPr>
              <a:lnSpc>
                <a:spcPct val="110000"/>
              </a:lnSpc>
            </a:pPr>
            <a:r>
              <a:rPr lang="en-GB" sz="4000" baseline="30000" dirty="0">
                <a:solidFill>
                  <a:schemeClr val="tx1"/>
                </a:solidFill>
              </a:rPr>
              <a:t>By declaration under s.228 HA.</a:t>
            </a:r>
          </a:p>
          <a:p>
            <a:pPr>
              <a:lnSpc>
                <a:spcPct val="110000"/>
              </a:lnSpc>
            </a:pPr>
            <a:r>
              <a:rPr lang="en-GB" sz="4000" baseline="30000" dirty="0">
                <a:solidFill>
                  <a:schemeClr val="tx1"/>
                </a:solidFill>
              </a:rPr>
              <a:t>By order under s.26 HA.</a:t>
            </a:r>
          </a:p>
          <a:p>
            <a:pPr>
              <a:lnSpc>
                <a:spcPct val="110000"/>
              </a:lnSpc>
            </a:pPr>
            <a:endParaRPr lang="en-GB" sz="4000" baseline="30000" dirty="0">
              <a:solidFill>
                <a:schemeClr val="tx1"/>
              </a:solidFill>
            </a:endParaRPr>
          </a:p>
          <a:p>
            <a:pPr>
              <a:lnSpc>
                <a:spcPct val="110000"/>
              </a:lnSpc>
            </a:pPr>
            <a:endParaRPr lang="en-GB" sz="4000" baseline="30000" dirty="0">
              <a:solidFill>
                <a:schemeClr val="tx1"/>
              </a:solidFill>
            </a:endParaRPr>
          </a:p>
          <a:p>
            <a:pPr>
              <a:lnSpc>
                <a:spcPct val="110000"/>
              </a:lnSpc>
            </a:pPr>
            <a:endParaRPr lang="en-GB" sz="4000" b="1" baseline="30000" dirty="0">
              <a:solidFill>
                <a:schemeClr val="tx1"/>
              </a:solidFill>
            </a:endParaRPr>
          </a:p>
          <a:p>
            <a:pPr>
              <a:lnSpc>
                <a:spcPct val="110000"/>
              </a:lnSpc>
            </a:pPr>
            <a:endParaRPr lang="en-GB" sz="4000" b="1" baseline="30000" dirty="0">
              <a:solidFill>
                <a:schemeClr val="tx1"/>
              </a:solidFill>
            </a:endParaRPr>
          </a:p>
          <a:p>
            <a:pPr marL="0" indent="0">
              <a:lnSpc>
                <a:spcPct val="110000"/>
              </a:lnSpc>
              <a:buNone/>
            </a:pPr>
            <a:endParaRPr lang="en-GB" sz="4000" b="1" baseline="30000" dirty="0">
              <a:solidFill>
                <a:schemeClr val="tx1"/>
              </a:solidFill>
            </a:endParaRPr>
          </a:p>
          <a:p>
            <a:pPr>
              <a:lnSpc>
                <a:spcPct val="110000"/>
              </a:lnSpc>
            </a:pPr>
            <a:endParaRPr lang="en-GB" sz="4000" b="1" baseline="30000" dirty="0">
              <a:solidFill>
                <a:schemeClr val="tx1"/>
              </a:solidFill>
            </a:endParaRPr>
          </a:p>
          <a:p>
            <a:pPr marL="0" indent="0">
              <a:lnSpc>
                <a:spcPct val="110000"/>
              </a:lnSpc>
              <a:buNone/>
            </a:pPr>
            <a:endParaRPr lang="en-GB" sz="3600" b="1" baseline="30000" dirty="0">
              <a:solidFill>
                <a:schemeClr val="tx1"/>
              </a:solidFill>
            </a:endParaRPr>
          </a:p>
          <a:p>
            <a:pPr lvl="1">
              <a:lnSpc>
                <a:spcPct val="110000"/>
              </a:lnSpc>
            </a:pPr>
            <a:endParaRPr lang="en-GB" sz="3600" b="1" baseline="30000" dirty="0">
              <a:solidFill>
                <a:schemeClr val="tx1"/>
              </a:solidFill>
            </a:endParaRPr>
          </a:p>
          <a:p>
            <a:pPr>
              <a:lnSpc>
                <a:spcPct val="110000"/>
              </a:lnSpc>
            </a:pPr>
            <a:endParaRPr lang="en-GB" sz="3600" b="1" baseline="30000" dirty="0">
              <a:solidFill>
                <a:srgbClr val="903683"/>
              </a:solidFill>
            </a:endParaRPr>
          </a:p>
          <a:p>
            <a:pPr>
              <a:lnSpc>
                <a:spcPct val="110000"/>
              </a:lnSpc>
            </a:pPr>
            <a:endParaRPr lang="en-GB" b="1" baseline="30000" dirty="0">
              <a:solidFill>
                <a:srgbClr val="903683"/>
              </a:solidFill>
            </a:endParaRPr>
          </a:p>
          <a:p>
            <a:endParaRPr lang="en-GB" baseline="30000" dirty="0"/>
          </a:p>
          <a:p>
            <a:endParaRPr lang="en-GB" baseline="30000" dirty="0"/>
          </a:p>
          <a:p>
            <a:endParaRPr lang="en-GB" baseline="30000" dirty="0"/>
          </a:p>
          <a:p>
            <a:endParaRPr lang="en-GB" baseline="30000" dirty="0"/>
          </a:p>
        </p:txBody>
      </p:sp>
    </p:spTree>
    <p:extLst>
      <p:ext uri="{BB962C8B-B14F-4D97-AF65-F5344CB8AC3E}">
        <p14:creationId xmlns:p14="http://schemas.microsoft.com/office/powerpoint/2010/main" val="1909634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Creation of a Highway</a:t>
            </a:r>
          </a:p>
        </p:txBody>
      </p:sp>
      <p:sp>
        <p:nvSpPr>
          <p:cNvPr id="3" name="Content Placeholder 2"/>
          <p:cNvSpPr>
            <a:spLocks noGrp="1"/>
          </p:cNvSpPr>
          <p:nvPr>
            <p:ph idx="1"/>
          </p:nvPr>
        </p:nvSpPr>
        <p:spPr>
          <a:xfrm>
            <a:off x="628649" y="1825625"/>
            <a:ext cx="7686675" cy="3660775"/>
          </a:xfrm>
        </p:spPr>
        <p:txBody>
          <a:bodyPr>
            <a:normAutofit/>
          </a:bodyPr>
          <a:lstStyle/>
          <a:p>
            <a:pPr marL="0" indent="0">
              <a:lnSpc>
                <a:spcPct val="110000"/>
              </a:lnSpc>
              <a:buNone/>
            </a:pPr>
            <a:r>
              <a:rPr lang="en-GB" sz="4000" baseline="30000" dirty="0">
                <a:solidFill>
                  <a:schemeClr val="tx1"/>
                </a:solidFill>
              </a:rPr>
              <a:t>At COMMON LAW:</a:t>
            </a:r>
          </a:p>
          <a:p>
            <a:pPr>
              <a:lnSpc>
                <a:spcPct val="110000"/>
              </a:lnSpc>
            </a:pPr>
            <a:r>
              <a:rPr lang="en-GB" sz="4000" baseline="30000" dirty="0">
                <a:solidFill>
                  <a:schemeClr val="tx1"/>
                </a:solidFill>
              </a:rPr>
              <a:t>By dedication by landowner and acceptance by public.</a:t>
            </a:r>
          </a:p>
          <a:p>
            <a:pPr>
              <a:lnSpc>
                <a:spcPct val="110000"/>
              </a:lnSpc>
            </a:pPr>
            <a:r>
              <a:rPr lang="en-GB" sz="4000" baseline="30000" dirty="0">
                <a:solidFill>
                  <a:schemeClr val="tx1"/>
                </a:solidFill>
              </a:rPr>
              <a:t>Dedication may be express or implied.</a:t>
            </a:r>
          </a:p>
          <a:p>
            <a:pPr>
              <a:lnSpc>
                <a:spcPct val="110000"/>
              </a:lnSpc>
            </a:pPr>
            <a:r>
              <a:rPr lang="en-GB" sz="4000" baseline="30000" dirty="0">
                <a:solidFill>
                  <a:schemeClr val="tx1"/>
                </a:solidFill>
              </a:rPr>
              <a:t>Implied dedication may be at common law or under s.31 HA.</a:t>
            </a:r>
          </a:p>
          <a:p>
            <a:pPr>
              <a:lnSpc>
                <a:spcPct val="110000"/>
              </a:lnSpc>
            </a:pPr>
            <a:r>
              <a:rPr lang="en-GB" sz="4000" baseline="30000" dirty="0">
                <a:solidFill>
                  <a:schemeClr val="tx1"/>
                </a:solidFill>
              </a:rPr>
              <a:t>A vehicular highway can no longer be created by implied dedication: s.66 NERCA.</a:t>
            </a:r>
          </a:p>
          <a:p>
            <a:pPr>
              <a:lnSpc>
                <a:spcPct val="110000"/>
              </a:lnSpc>
            </a:pPr>
            <a:endParaRPr lang="en-GB" sz="4000" baseline="30000" dirty="0">
              <a:solidFill>
                <a:schemeClr val="tx1"/>
              </a:solidFill>
            </a:endParaRPr>
          </a:p>
          <a:p>
            <a:pPr>
              <a:lnSpc>
                <a:spcPct val="110000"/>
              </a:lnSpc>
            </a:pPr>
            <a:endParaRPr lang="en-GB" sz="4000" baseline="30000" dirty="0">
              <a:solidFill>
                <a:schemeClr val="tx1"/>
              </a:solidFill>
            </a:endParaRPr>
          </a:p>
          <a:p>
            <a:pPr>
              <a:lnSpc>
                <a:spcPct val="110000"/>
              </a:lnSpc>
            </a:pPr>
            <a:endParaRPr lang="en-GB" sz="4000" b="1" baseline="30000" dirty="0">
              <a:solidFill>
                <a:schemeClr val="tx1"/>
              </a:solidFill>
            </a:endParaRPr>
          </a:p>
          <a:p>
            <a:pPr>
              <a:lnSpc>
                <a:spcPct val="110000"/>
              </a:lnSpc>
            </a:pPr>
            <a:endParaRPr lang="en-GB" sz="4000" b="1" baseline="30000" dirty="0">
              <a:solidFill>
                <a:schemeClr val="tx1"/>
              </a:solidFill>
            </a:endParaRPr>
          </a:p>
          <a:p>
            <a:pPr marL="0" indent="0">
              <a:lnSpc>
                <a:spcPct val="110000"/>
              </a:lnSpc>
              <a:buNone/>
            </a:pPr>
            <a:endParaRPr lang="en-GB" sz="4000" b="1" baseline="30000" dirty="0">
              <a:solidFill>
                <a:schemeClr val="tx1"/>
              </a:solidFill>
            </a:endParaRPr>
          </a:p>
          <a:p>
            <a:pPr>
              <a:lnSpc>
                <a:spcPct val="110000"/>
              </a:lnSpc>
            </a:pPr>
            <a:endParaRPr lang="en-GB" sz="4000" b="1" baseline="30000" dirty="0">
              <a:solidFill>
                <a:schemeClr val="tx1"/>
              </a:solidFill>
            </a:endParaRPr>
          </a:p>
          <a:p>
            <a:pPr marL="0" indent="0">
              <a:lnSpc>
                <a:spcPct val="110000"/>
              </a:lnSpc>
              <a:buNone/>
            </a:pPr>
            <a:endParaRPr lang="en-GB" sz="3600" b="1" baseline="30000" dirty="0">
              <a:solidFill>
                <a:schemeClr val="tx1"/>
              </a:solidFill>
            </a:endParaRPr>
          </a:p>
          <a:p>
            <a:pPr lvl="1">
              <a:lnSpc>
                <a:spcPct val="110000"/>
              </a:lnSpc>
            </a:pPr>
            <a:endParaRPr lang="en-GB" sz="3600" b="1" baseline="30000" dirty="0">
              <a:solidFill>
                <a:schemeClr val="tx1"/>
              </a:solidFill>
            </a:endParaRPr>
          </a:p>
          <a:p>
            <a:pPr>
              <a:lnSpc>
                <a:spcPct val="110000"/>
              </a:lnSpc>
            </a:pPr>
            <a:endParaRPr lang="en-GB" sz="3600" b="1" baseline="30000" dirty="0">
              <a:solidFill>
                <a:srgbClr val="903683"/>
              </a:solidFill>
            </a:endParaRPr>
          </a:p>
          <a:p>
            <a:pPr>
              <a:lnSpc>
                <a:spcPct val="110000"/>
              </a:lnSpc>
            </a:pPr>
            <a:endParaRPr lang="en-GB" b="1" baseline="30000" dirty="0">
              <a:solidFill>
                <a:srgbClr val="903683"/>
              </a:solidFill>
            </a:endParaRPr>
          </a:p>
          <a:p>
            <a:endParaRPr lang="en-GB" baseline="30000" dirty="0"/>
          </a:p>
          <a:p>
            <a:endParaRPr lang="en-GB" baseline="30000" dirty="0"/>
          </a:p>
          <a:p>
            <a:endParaRPr lang="en-GB" baseline="30000" dirty="0"/>
          </a:p>
          <a:p>
            <a:endParaRPr lang="en-GB" baseline="30000" dirty="0"/>
          </a:p>
        </p:txBody>
      </p:sp>
    </p:spTree>
    <p:extLst>
      <p:ext uri="{BB962C8B-B14F-4D97-AF65-F5344CB8AC3E}">
        <p14:creationId xmlns:p14="http://schemas.microsoft.com/office/powerpoint/2010/main" val="290971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Creation of a Highway</a:t>
            </a:r>
          </a:p>
        </p:txBody>
      </p:sp>
      <p:sp>
        <p:nvSpPr>
          <p:cNvPr id="3" name="Content Placeholder 2"/>
          <p:cNvSpPr>
            <a:spLocks noGrp="1"/>
          </p:cNvSpPr>
          <p:nvPr>
            <p:ph idx="1"/>
          </p:nvPr>
        </p:nvSpPr>
        <p:spPr>
          <a:xfrm>
            <a:off x="628649" y="1825625"/>
            <a:ext cx="7686675" cy="3660775"/>
          </a:xfrm>
        </p:spPr>
        <p:txBody>
          <a:bodyPr>
            <a:normAutofit/>
          </a:bodyPr>
          <a:lstStyle/>
          <a:p>
            <a:pPr marL="0" indent="0">
              <a:lnSpc>
                <a:spcPct val="110000"/>
              </a:lnSpc>
              <a:buNone/>
            </a:pPr>
            <a:r>
              <a:rPr lang="en-GB" sz="4000" baseline="30000" dirty="0">
                <a:solidFill>
                  <a:schemeClr val="tx1"/>
                </a:solidFill>
              </a:rPr>
              <a:t>S.31(1) HA: Where a way over any land, other than a way of such a character that use of it by the public could not give rise at common law to any presumption of dedication, has been actually enjoyed by the public as of right and without interruption for a full period of 20 years, the way is to be deemed to have been dedicated as a highway unless there is sufficient evidence that there was no intention during that period to dedicate it.</a:t>
            </a:r>
          </a:p>
          <a:p>
            <a:pPr>
              <a:lnSpc>
                <a:spcPct val="110000"/>
              </a:lnSpc>
            </a:pPr>
            <a:endParaRPr lang="en-GB" sz="4000" baseline="30000" dirty="0">
              <a:solidFill>
                <a:schemeClr val="tx1"/>
              </a:solidFill>
            </a:endParaRPr>
          </a:p>
          <a:p>
            <a:pPr>
              <a:lnSpc>
                <a:spcPct val="110000"/>
              </a:lnSpc>
            </a:pPr>
            <a:endParaRPr lang="en-GB" sz="4000" baseline="30000" dirty="0">
              <a:solidFill>
                <a:schemeClr val="tx1"/>
              </a:solidFill>
            </a:endParaRPr>
          </a:p>
          <a:p>
            <a:pPr>
              <a:lnSpc>
                <a:spcPct val="110000"/>
              </a:lnSpc>
            </a:pPr>
            <a:endParaRPr lang="en-GB" sz="4000" b="1" baseline="30000" dirty="0">
              <a:solidFill>
                <a:schemeClr val="tx1"/>
              </a:solidFill>
            </a:endParaRPr>
          </a:p>
          <a:p>
            <a:pPr>
              <a:lnSpc>
                <a:spcPct val="110000"/>
              </a:lnSpc>
            </a:pPr>
            <a:endParaRPr lang="en-GB" sz="4000" b="1" baseline="30000" dirty="0">
              <a:solidFill>
                <a:schemeClr val="tx1"/>
              </a:solidFill>
            </a:endParaRPr>
          </a:p>
          <a:p>
            <a:pPr marL="0" indent="0">
              <a:lnSpc>
                <a:spcPct val="110000"/>
              </a:lnSpc>
              <a:buNone/>
            </a:pPr>
            <a:endParaRPr lang="en-GB" sz="4000" b="1" baseline="30000" dirty="0">
              <a:solidFill>
                <a:schemeClr val="tx1"/>
              </a:solidFill>
            </a:endParaRPr>
          </a:p>
          <a:p>
            <a:pPr>
              <a:lnSpc>
                <a:spcPct val="110000"/>
              </a:lnSpc>
            </a:pPr>
            <a:endParaRPr lang="en-GB" sz="4000" b="1" baseline="30000" dirty="0">
              <a:solidFill>
                <a:schemeClr val="tx1"/>
              </a:solidFill>
            </a:endParaRPr>
          </a:p>
          <a:p>
            <a:pPr marL="0" indent="0">
              <a:lnSpc>
                <a:spcPct val="110000"/>
              </a:lnSpc>
              <a:buNone/>
            </a:pPr>
            <a:endParaRPr lang="en-GB" sz="3600" b="1" baseline="30000" dirty="0">
              <a:solidFill>
                <a:schemeClr val="tx1"/>
              </a:solidFill>
            </a:endParaRPr>
          </a:p>
          <a:p>
            <a:pPr lvl="1">
              <a:lnSpc>
                <a:spcPct val="110000"/>
              </a:lnSpc>
            </a:pPr>
            <a:endParaRPr lang="en-GB" sz="3600" b="1" baseline="30000" dirty="0">
              <a:solidFill>
                <a:schemeClr val="tx1"/>
              </a:solidFill>
            </a:endParaRPr>
          </a:p>
          <a:p>
            <a:pPr>
              <a:lnSpc>
                <a:spcPct val="110000"/>
              </a:lnSpc>
            </a:pPr>
            <a:endParaRPr lang="en-GB" sz="3600" b="1" baseline="30000" dirty="0">
              <a:solidFill>
                <a:srgbClr val="903683"/>
              </a:solidFill>
            </a:endParaRPr>
          </a:p>
          <a:p>
            <a:pPr>
              <a:lnSpc>
                <a:spcPct val="110000"/>
              </a:lnSpc>
            </a:pPr>
            <a:endParaRPr lang="en-GB" b="1" baseline="30000" dirty="0">
              <a:solidFill>
                <a:srgbClr val="903683"/>
              </a:solidFill>
            </a:endParaRPr>
          </a:p>
          <a:p>
            <a:endParaRPr lang="en-GB" baseline="30000" dirty="0"/>
          </a:p>
          <a:p>
            <a:endParaRPr lang="en-GB" baseline="30000" dirty="0"/>
          </a:p>
          <a:p>
            <a:endParaRPr lang="en-GB" baseline="30000" dirty="0"/>
          </a:p>
          <a:p>
            <a:endParaRPr lang="en-GB" baseline="30000" dirty="0"/>
          </a:p>
        </p:txBody>
      </p:sp>
    </p:spTree>
    <p:extLst>
      <p:ext uri="{BB962C8B-B14F-4D97-AF65-F5344CB8AC3E}">
        <p14:creationId xmlns:p14="http://schemas.microsoft.com/office/powerpoint/2010/main" val="3185233983"/>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44546A"/>
      </a:dk2>
      <a:lt2>
        <a:srgbClr val="E7E6E6"/>
      </a:lt2>
      <a:accent1>
        <a:srgbClr val="78BDE9"/>
      </a:accent1>
      <a:accent2>
        <a:srgbClr val="33377B"/>
      </a:accent2>
      <a:accent3>
        <a:srgbClr val="B9B8AE"/>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INGS POWERPOINT TEMPLATE 2018" id="{B50DB149-6D8D-41E7-85E4-2359C6B57791}" vid="{7755A5AA-BA2D-498D-93C4-0645E69B78B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308</TotalTime>
  <Words>903</Words>
  <Application>Microsoft Office PowerPoint</Application>
  <PresentationFormat>On-screen Show (4:3)</PresentationFormat>
  <Paragraphs>261</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MEANING OF HIGHWAY, CREATION AND RECORDING </vt:lpstr>
      <vt:lpstr>What is a Highway?</vt:lpstr>
      <vt:lpstr>Classes of Highway</vt:lpstr>
      <vt:lpstr>Classes of Highway</vt:lpstr>
      <vt:lpstr>Classes of Highway</vt:lpstr>
      <vt:lpstr>Basic Terms Commonly Misunderstood</vt:lpstr>
      <vt:lpstr>Creation of a Highway</vt:lpstr>
      <vt:lpstr>Creation of a Highway</vt:lpstr>
      <vt:lpstr>Creation of a Highway</vt:lpstr>
      <vt:lpstr>Creation of a Highway</vt:lpstr>
      <vt:lpstr>Creation of a Highway</vt:lpstr>
      <vt:lpstr>Recording of Highways</vt:lpstr>
      <vt:lpstr>Definitive Map and Statement</vt:lpstr>
      <vt:lpstr>Definitive Map and Statement</vt:lpstr>
      <vt:lpstr>List of Streets</vt:lpstr>
      <vt:lpstr>List of Streets</vt:lpstr>
      <vt:lpstr>Effect of NERCA</vt:lpstr>
      <vt:lpstr>Effect of NERCA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KINGS POWERPOINT</dc:title>
  <dc:creator>Marketing</dc:creator>
  <cp:lastModifiedBy>Marion Borman</cp:lastModifiedBy>
  <cp:revision>72</cp:revision>
  <dcterms:created xsi:type="dcterms:W3CDTF">2018-01-17T11:19:08Z</dcterms:created>
  <dcterms:modified xsi:type="dcterms:W3CDTF">2021-10-25T07:54:45Z</dcterms:modified>
</cp:coreProperties>
</file>