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68" r:id="rId3"/>
    <p:sldId id="269" r:id="rId4"/>
    <p:sldId id="270" r:id="rId5"/>
    <p:sldId id="271" r:id="rId6"/>
    <p:sldId id="272" r:id="rId7"/>
    <p:sldId id="273" r:id="rId8"/>
    <p:sldId id="274" r:id="rId9"/>
    <p:sldId id="275" r:id="rId10"/>
    <p:sldId id="276" r:id="rId11"/>
    <p:sldId id="277" r:id="rId12"/>
    <p:sldId id="279" r:id="rId13"/>
    <p:sldId id="280" r:id="rId14"/>
    <p:sldId id="281" r:id="rId15"/>
    <p:sldId id="285" r:id="rId16"/>
    <p:sldId id="295" r:id="rId17"/>
    <p:sldId id="286" r:id="rId18"/>
    <p:sldId id="287" r:id="rId19"/>
    <p:sldId id="290" r:id="rId20"/>
    <p:sldId id="298" r:id="rId21"/>
    <p:sldId id="291" r:id="rId22"/>
    <p:sldId id="299" r:id="rId23"/>
    <p:sldId id="300" r:id="rId24"/>
    <p:sldId id="259" r:id="rId25"/>
    <p:sldId id="262" r:id="rId26"/>
    <p:sldId id="301" r:id="rId27"/>
    <p:sldId id="29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3683"/>
    <a:srgbClr val="003D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850" autoAdjust="0"/>
    <p:restoredTop sz="94660"/>
  </p:normalViewPr>
  <p:slideViewPr>
    <p:cSldViewPr snapToGrid="0">
      <p:cViewPr varScale="1">
        <p:scale>
          <a:sx n="116" d="100"/>
          <a:sy n="116" d="100"/>
        </p:scale>
        <p:origin x="102" y="4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E537B-A679-784B-8120-65ABAC6115A9}" type="datetimeFigureOut">
              <a:rPr lang="en-US" smtClean="0"/>
              <a:t>10/25/2021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57E0C8-BFC0-8E42-8F18-E5E678C795CA}" type="slidenum">
              <a:rPr lang="en-US" smtClean="0"/>
              <a:t>‹#›</a:t>
            </a:fld>
            <a:endParaRPr lang="en-US" dirty="0"/>
          </a:p>
        </p:txBody>
      </p:sp>
    </p:spTree>
    <p:extLst>
      <p:ext uri="{BB962C8B-B14F-4D97-AF65-F5344CB8AC3E}">
        <p14:creationId xmlns:p14="http://schemas.microsoft.com/office/powerpoint/2010/main" val="76914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57E0C8-BFC0-8E42-8F18-E5E678C795CA}" type="slidenum">
              <a:rPr lang="en-US" smtClean="0"/>
              <a:t>1</a:t>
            </a:fld>
            <a:endParaRPr lang="en-US" dirty="0"/>
          </a:p>
        </p:txBody>
      </p:sp>
    </p:spTree>
    <p:extLst>
      <p:ext uri="{BB962C8B-B14F-4D97-AF65-F5344CB8AC3E}">
        <p14:creationId xmlns:p14="http://schemas.microsoft.com/office/powerpoint/2010/main" val="929148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93875"/>
            <a:ext cx="5629275" cy="2387600"/>
          </a:xfrm>
          <a:prstGeom prst="rect">
            <a:avLst/>
          </a:prstGeom>
        </p:spPr>
        <p:txBody>
          <a:bodyPr anchor="b"/>
          <a:lstStyle>
            <a:lvl1pPr algn="l">
              <a:defRPr sz="6000" b="1">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685800" y="4273550"/>
            <a:ext cx="6858000" cy="1655762"/>
          </a:xfrm>
        </p:spPr>
        <p:txBody>
          <a:bodyPr/>
          <a:lstStyle>
            <a:lvl1pPr marL="0" indent="0" algn="l">
              <a:buNone/>
              <a:defRPr sz="2400">
                <a:solidFill>
                  <a:srgbClr val="90368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69468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4314825"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245070D-9730-4DC1-B8EB-DD7D50AA5D07}" type="datetimeFigureOut">
              <a:rPr lang="en-GB" smtClean="0"/>
              <a:t>25/10/2021</a:t>
            </a:fld>
            <a:endParaRPr lang="en-GB"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56A0886-87A6-466F-9C69-E15BCE6BD280}" type="slidenum">
              <a:rPr lang="en-GB" smtClean="0"/>
              <a:t>‹#›</a:t>
            </a:fld>
            <a:endParaRPr lang="en-GB" dirty="0"/>
          </a:p>
        </p:txBody>
      </p:sp>
    </p:spTree>
    <p:extLst>
      <p:ext uri="{BB962C8B-B14F-4D97-AF65-F5344CB8AC3E}">
        <p14:creationId xmlns:p14="http://schemas.microsoft.com/office/powerpoint/2010/main" val="2221872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245070D-9730-4DC1-B8EB-DD7D50AA5D07}" type="datetimeFigureOut">
              <a:rPr lang="en-GB" smtClean="0"/>
              <a:t>25/10/2021</a:t>
            </a:fld>
            <a:endParaRPr lang="en-GB"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56A0886-87A6-466F-9C69-E15BCE6BD280}" type="slidenum">
              <a:rPr lang="en-GB" smtClean="0"/>
              <a:t>‹#›</a:t>
            </a:fld>
            <a:endParaRPr lang="en-GB" dirty="0"/>
          </a:p>
        </p:txBody>
      </p:sp>
    </p:spTree>
    <p:extLst>
      <p:ext uri="{BB962C8B-B14F-4D97-AF65-F5344CB8AC3E}">
        <p14:creationId xmlns:p14="http://schemas.microsoft.com/office/powerpoint/2010/main" val="2889774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4314825" cy="1325563"/>
          </a:xfrm>
          <a:prstGeom prst="rect">
            <a:avLst/>
          </a:prstGeom>
        </p:spPr>
        <p:txBody>
          <a:bodyPr/>
          <a:lstStyle>
            <a:lvl1pPr>
              <a:defRPr b="1">
                <a:solidFill>
                  <a:schemeClr val="accent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245070D-9730-4DC1-B8EB-DD7D50AA5D07}" type="datetimeFigureOut">
              <a:rPr lang="en-GB" smtClean="0"/>
              <a:t>25/10/2021</a:t>
            </a:fld>
            <a:endParaRPr lang="en-GB"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56A0886-87A6-466F-9C69-E15BCE6BD280}" type="slidenum">
              <a:rPr lang="en-GB" smtClean="0"/>
              <a:t>‹#›</a:t>
            </a:fld>
            <a:endParaRPr lang="en-GB" dirty="0"/>
          </a:p>
        </p:txBody>
      </p:sp>
    </p:spTree>
    <p:extLst>
      <p:ext uri="{BB962C8B-B14F-4D97-AF65-F5344CB8AC3E}">
        <p14:creationId xmlns:p14="http://schemas.microsoft.com/office/powerpoint/2010/main" val="3722468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245070D-9730-4DC1-B8EB-DD7D50AA5D07}" type="datetimeFigureOut">
              <a:rPr lang="en-GB" smtClean="0"/>
              <a:t>25/10/2021</a:t>
            </a:fld>
            <a:endParaRPr lang="en-GB"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56A0886-87A6-466F-9C69-E15BCE6BD280}" type="slidenum">
              <a:rPr lang="en-GB" smtClean="0"/>
              <a:t>‹#›</a:t>
            </a:fld>
            <a:endParaRPr lang="en-GB" dirty="0"/>
          </a:p>
        </p:txBody>
      </p:sp>
    </p:spTree>
    <p:extLst>
      <p:ext uri="{BB962C8B-B14F-4D97-AF65-F5344CB8AC3E}">
        <p14:creationId xmlns:p14="http://schemas.microsoft.com/office/powerpoint/2010/main" val="89679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4314825"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245070D-9730-4DC1-B8EB-DD7D50AA5D07}" type="datetimeFigureOut">
              <a:rPr lang="en-GB" smtClean="0"/>
              <a:t>25/10/2021</a:t>
            </a:fld>
            <a:endParaRPr lang="en-GB"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56A0886-87A6-466F-9C69-E15BCE6BD280}" type="slidenum">
              <a:rPr lang="en-GB" smtClean="0"/>
              <a:t>‹#›</a:t>
            </a:fld>
            <a:endParaRPr lang="en-GB" dirty="0"/>
          </a:p>
        </p:txBody>
      </p:sp>
    </p:spTree>
    <p:extLst>
      <p:ext uri="{BB962C8B-B14F-4D97-AF65-F5344CB8AC3E}">
        <p14:creationId xmlns:p14="http://schemas.microsoft.com/office/powerpoint/2010/main" val="3680960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0245070D-9730-4DC1-B8EB-DD7D50AA5D07}" type="datetimeFigureOut">
              <a:rPr lang="en-GB" smtClean="0"/>
              <a:t>25/10/2021</a:t>
            </a:fld>
            <a:endParaRPr lang="en-GB"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C56A0886-87A6-466F-9C69-E15BCE6BD280}" type="slidenum">
              <a:rPr lang="en-GB" smtClean="0"/>
              <a:t>‹#›</a:t>
            </a:fld>
            <a:endParaRPr lang="en-GB" dirty="0"/>
          </a:p>
        </p:txBody>
      </p:sp>
    </p:spTree>
    <p:extLst>
      <p:ext uri="{BB962C8B-B14F-4D97-AF65-F5344CB8AC3E}">
        <p14:creationId xmlns:p14="http://schemas.microsoft.com/office/powerpoint/2010/main" val="2117405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4314825"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0245070D-9730-4DC1-B8EB-DD7D50AA5D07}" type="datetimeFigureOut">
              <a:rPr lang="en-GB" smtClean="0"/>
              <a:t>25/10/2021</a:t>
            </a:fld>
            <a:endParaRPr lang="en-GB"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C56A0886-87A6-466F-9C69-E15BCE6BD280}" type="slidenum">
              <a:rPr lang="en-GB" smtClean="0"/>
              <a:t>‹#›</a:t>
            </a:fld>
            <a:endParaRPr lang="en-GB" dirty="0"/>
          </a:p>
        </p:txBody>
      </p:sp>
    </p:spTree>
    <p:extLst>
      <p:ext uri="{BB962C8B-B14F-4D97-AF65-F5344CB8AC3E}">
        <p14:creationId xmlns:p14="http://schemas.microsoft.com/office/powerpoint/2010/main" val="367418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0245070D-9730-4DC1-B8EB-DD7D50AA5D07}" type="datetimeFigureOut">
              <a:rPr lang="en-GB" smtClean="0"/>
              <a:t>25/10/2021</a:t>
            </a:fld>
            <a:endParaRPr lang="en-GB"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C56A0886-87A6-466F-9C69-E15BCE6BD280}" type="slidenum">
              <a:rPr lang="en-GB" smtClean="0"/>
              <a:t>‹#›</a:t>
            </a:fld>
            <a:endParaRPr lang="en-GB" dirty="0"/>
          </a:p>
        </p:txBody>
      </p:sp>
    </p:spTree>
    <p:extLst>
      <p:ext uri="{BB962C8B-B14F-4D97-AF65-F5344CB8AC3E}">
        <p14:creationId xmlns:p14="http://schemas.microsoft.com/office/powerpoint/2010/main" val="3820461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245070D-9730-4DC1-B8EB-DD7D50AA5D07}" type="datetimeFigureOut">
              <a:rPr lang="en-GB" smtClean="0"/>
              <a:t>25/10/2021</a:t>
            </a:fld>
            <a:endParaRPr lang="en-GB"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56A0886-87A6-466F-9C69-E15BCE6BD280}" type="slidenum">
              <a:rPr lang="en-GB" smtClean="0"/>
              <a:t>‹#›</a:t>
            </a:fld>
            <a:endParaRPr lang="en-GB" dirty="0"/>
          </a:p>
        </p:txBody>
      </p:sp>
    </p:spTree>
    <p:extLst>
      <p:ext uri="{BB962C8B-B14F-4D97-AF65-F5344CB8AC3E}">
        <p14:creationId xmlns:p14="http://schemas.microsoft.com/office/powerpoint/2010/main" val="17937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245070D-9730-4DC1-B8EB-DD7D50AA5D07}" type="datetimeFigureOut">
              <a:rPr lang="en-GB" smtClean="0"/>
              <a:t>25/10/2021</a:t>
            </a:fld>
            <a:endParaRPr lang="en-GB"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56A0886-87A6-466F-9C69-E15BCE6BD280}" type="slidenum">
              <a:rPr lang="en-GB" smtClean="0"/>
              <a:t>‹#›</a:t>
            </a:fld>
            <a:endParaRPr lang="en-GB" dirty="0"/>
          </a:p>
        </p:txBody>
      </p:sp>
    </p:spTree>
    <p:extLst>
      <p:ext uri="{BB962C8B-B14F-4D97-AF65-F5344CB8AC3E}">
        <p14:creationId xmlns:p14="http://schemas.microsoft.com/office/powerpoint/2010/main" val="2055445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45720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824177" y="365126"/>
            <a:ext cx="989389" cy="1137138"/>
          </a:xfrm>
          <a:prstGeom prst="rect">
            <a:avLst/>
          </a:prstGeom>
        </p:spPr>
      </p:pic>
      <p:sp>
        <p:nvSpPr>
          <p:cNvPr id="7" name="Title Placeholder 6"/>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15814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THE PHYSICAL EXTENT OF A HIGHWAY</a:t>
            </a:r>
          </a:p>
        </p:txBody>
      </p:sp>
      <p:sp>
        <p:nvSpPr>
          <p:cNvPr id="3" name="Subtitle 2"/>
          <p:cNvSpPr>
            <a:spLocks noGrp="1"/>
          </p:cNvSpPr>
          <p:nvPr>
            <p:ph type="subTitle" idx="1"/>
          </p:nvPr>
        </p:nvSpPr>
        <p:spPr/>
        <p:txBody>
          <a:bodyPr/>
          <a:lstStyle/>
          <a:p>
            <a:endParaRPr lang="en-GB" b="1" dirty="0">
              <a:latin typeface="+mj-lt"/>
            </a:endParaRPr>
          </a:p>
          <a:p>
            <a:r>
              <a:rPr lang="en-GB" b="1" dirty="0"/>
              <a:t>By Ruth Stockley</a:t>
            </a:r>
          </a:p>
          <a:p>
            <a:r>
              <a:rPr lang="en-GB" b="1" dirty="0"/>
              <a:t>Barrister</a:t>
            </a:r>
            <a:endParaRPr lang="en-GB" b="1" dirty="0">
              <a:latin typeface="+mj-lt"/>
            </a:endParaRPr>
          </a:p>
        </p:txBody>
      </p:sp>
    </p:spTree>
    <p:extLst>
      <p:ext uri="{BB962C8B-B14F-4D97-AF65-F5344CB8AC3E}">
        <p14:creationId xmlns:p14="http://schemas.microsoft.com/office/powerpoint/2010/main" val="1224307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Presumptions do not always apply</a:t>
            </a:r>
          </a:p>
        </p:txBody>
      </p:sp>
      <p:sp>
        <p:nvSpPr>
          <p:cNvPr id="3" name="Content Placeholder 2"/>
          <p:cNvSpPr>
            <a:spLocks noGrp="1"/>
          </p:cNvSpPr>
          <p:nvPr>
            <p:ph idx="1"/>
          </p:nvPr>
        </p:nvSpPr>
        <p:spPr>
          <a:xfrm>
            <a:off x="628649" y="1825625"/>
            <a:ext cx="7686675" cy="3660775"/>
          </a:xfrm>
        </p:spPr>
        <p:txBody>
          <a:bodyPr>
            <a:normAutofit fontScale="92500" lnSpcReduction="10000"/>
          </a:bodyPr>
          <a:lstStyle/>
          <a:p>
            <a:pPr marL="0" indent="0" algn="just">
              <a:lnSpc>
                <a:spcPct val="110000"/>
              </a:lnSpc>
              <a:buNone/>
            </a:pPr>
            <a:r>
              <a:rPr lang="en-GB" sz="4400" baseline="30000" dirty="0"/>
              <a:t>Where a highway specifically constructed, width will often be apparent from relevant instrument.</a:t>
            </a:r>
          </a:p>
          <a:p>
            <a:pPr marL="0" indent="0" algn="just">
              <a:lnSpc>
                <a:spcPct val="110000"/>
              </a:lnSpc>
              <a:buNone/>
            </a:pPr>
            <a:r>
              <a:rPr lang="en-GB" sz="4400" baseline="30000" dirty="0"/>
              <a:t>Examples:</a:t>
            </a:r>
          </a:p>
          <a:p>
            <a:pPr algn="just">
              <a:lnSpc>
                <a:spcPct val="110000"/>
              </a:lnSpc>
            </a:pPr>
            <a:r>
              <a:rPr lang="en-GB" sz="4400" baseline="30000" dirty="0" err="1"/>
              <a:t>Inclosure</a:t>
            </a:r>
            <a:r>
              <a:rPr lang="en-GB" sz="4400" baseline="30000" dirty="0"/>
              <a:t> Awards.</a:t>
            </a:r>
          </a:p>
          <a:p>
            <a:pPr algn="just">
              <a:lnSpc>
                <a:spcPct val="110000"/>
              </a:lnSpc>
            </a:pPr>
            <a:r>
              <a:rPr lang="en-GB" sz="4400" baseline="30000" dirty="0"/>
              <a:t>Turnpike Acts.</a:t>
            </a:r>
          </a:p>
          <a:p>
            <a:pPr algn="just">
              <a:lnSpc>
                <a:spcPct val="110000"/>
              </a:lnSpc>
            </a:pPr>
            <a:r>
              <a:rPr lang="en-GB" sz="4400" baseline="30000" dirty="0"/>
              <a:t>Compulsory Purchase Orders.</a:t>
            </a:r>
          </a:p>
          <a:p>
            <a:pPr algn="just">
              <a:lnSpc>
                <a:spcPct val="110000"/>
              </a:lnSpc>
            </a:pPr>
            <a:r>
              <a:rPr lang="en-GB" sz="4400" baseline="30000" dirty="0"/>
              <a:t>Section 38 Agreements.</a:t>
            </a:r>
          </a:p>
          <a:p>
            <a:pPr algn="just">
              <a:lnSpc>
                <a:spcPct val="110000"/>
              </a:lnSpc>
            </a:pPr>
            <a:endParaRPr lang="en-GB" sz="4400" baseline="30000" dirty="0"/>
          </a:p>
          <a:p>
            <a:pPr algn="just">
              <a:lnSpc>
                <a:spcPct val="110000"/>
              </a:lnSpc>
            </a:pPr>
            <a:endParaRPr lang="en-GB" sz="4400" baseline="30000" dirty="0"/>
          </a:p>
          <a:p>
            <a:pPr algn="just">
              <a:lnSpc>
                <a:spcPct val="110000"/>
              </a:lnSpc>
            </a:pPr>
            <a:endParaRPr lang="en-GB" sz="4400" baseline="30000" dirty="0"/>
          </a:p>
          <a:p>
            <a:pPr>
              <a:lnSpc>
                <a:spcPct val="110000"/>
              </a:lnSpc>
            </a:pPr>
            <a:endParaRPr lang="en-GB" sz="4800" baseline="30000" dirty="0"/>
          </a:p>
          <a:p>
            <a:endParaRPr lang="en-GB" baseline="30000" dirty="0"/>
          </a:p>
        </p:txBody>
      </p:sp>
    </p:spTree>
    <p:extLst>
      <p:ext uri="{BB962C8B-B14F-4D97-AF65-F5344CB8AC3E}">
        <p14:creationId xmlns:p14="http://schemas.microsoft.com/office/powerpoint/2010/main" val="1614363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Verges</a:t>
            </a:r>
          </a:p>
        </p:txBody>
      </p:sp>
      <p:sp>
        <p:nvSpPr>
          <p:cNvPr id="3" name="Content Placeholder 2"/>
          <p:cNvSpPr>
            <a:spLocks noGrp="1"/>
          </p:cNvSpPr>
          <p:nvPr>
            <p:ph idx="1"/>
          </p:nvPr>
        </p:nvSpPr>
        <p:spPr>
          <a:xfrm>
            <a:off x="628649" y="1825625"/>
            <a:ext cx="7686675" cy="3660775"/>
          </a:xfrm>
        </p:spPr>
        <p:txBody>
          <a:bodyPr>
            <a:normAutofit fontScale="92500" lnSpcReduction="20000"/>
          </a:bodyPr>
          <a:lstStyle/>
          <a:p>
            <a:pPr algn="just">
              <a:lnSpc>
                <a:spcPct val="110000"/>
              </a:lnSpc>
            </a:pPr>
            <a:endParaRPr lang="en-GB" sz="4400" baseline="30000" dirty="0"/>
          </a:p>
          <a:p>
            <a:pPr algn="just">
              <a:lnSpc>
                <a:spcPct val="110000"/>
              </a:lnSpc>
            </a:pPr>
            <a:r>
              <a:rPr lang="en-GB" sz="4400" baseline="30000" dirty="0"/>
              <a:t>Verges within old highways will be probably be within the “hedge to hedge” width of  highway.</a:t>
            </a:r>
          </a:p>
          <a:p>
            <a:pPr algn="just">
              <a:lnSpc>
                <a:spcPct val="110000"/>
              </a:lnSpc>
            </a:pPr>
            <a:r>
              <a:rPr lang="en-GB" sz="4400" baseline="30000" dirty="0"/>
              <a:t>Maintenance history may be helpful, but unlikely to throw much light on status of verge.</a:t>
            </a:r>
          </a:p>
          <a:p>
            <a:pPr algn="just">
              <a:lnSpc>
                <a:spcPct val="110000"/>
              </a:lnSpc>
            </a:pPr>
            <a:r>
              <a:rPr lang="en-GB" sz="4400" baseline="30000" dirty="0"/>
              <a:t>Presence of street furniture or statutory undertakers’ apparatus may be indicative of a long standing belief that verge is part of highway.</a:t>
            </a:r>
          </a:p>
          <a:p>
            <a:pPr algn="just">
              <a:lnSpc>
                <a:spcPct val="110000"/>
              </a:lnSpc>
            </a:pPr>
            <a:endParaRPr lang="en-GB" sz="4400" baseline="30000" dirty="0"/>
          </a:p>
          <a:p>
            <a:pPr algn="just">
              <a:lnSpc>
                <a:spcPct val="110000"/>
              </a:lnSpc>
            </a:pPr>
            <a:endParaRPr lang="en-GB" sz="4400" baseline="30000" dirty="0"/>
          </a:p>
          <a:p>
            <a:pPr algn="just">
              <a:lnSpc>
                <a:spcPct val="110000"/>
              </a:lnSpc>
            </a:pPr>
            <a:endParaRPr lang="en-GB" sz="4400" baseline="30000" dirty="0"/>
          </a:p>
          <a:p>
            <a:pPr>
              <a:lnSpc>
                <a:spcPct val="110000"/>
              </a:lnSpc>
            </a:pPr>
            <a:endParaRPr lang="en-GB" sz="4800" baseline="30000" dirty="0"/>
          </a:p>
          <a:p>
            <a:endParaRPr lang="en-GB" baseline="30000" dirty="0"/>
          </a:p>
        </p:txBody>
      </p:sp>
    </p:spTree>
    <p:extLst>
      <p:ext uri="{BB962C8B-B14F-4D97-AF65-F5344CB8AC3E}">
        <p14:creationId xmlns:p14="http://schemas.microsoft.com/office/powerpoint/2010/main" val="1267825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Practical Considerations</a:t>
            </a:r>
          </a:p>
        </p:txBody>
      </p:sp>
      <p:sp>
        <p:nvSpPr>
          <p:cNvPr id="3" name="Content Placeholder 2"/>
          <p:cNvSpPr>
            <a:spLocks noGrp="1"/>
          </p:cNvSpPr>
          <p:nvPr>
            <p:ph idx="1"/>
          </p:nvPr>
        </p:nvSpPr>
        <p:spPr>
          <a:xfrm>
            <a:off x="628649" y="1825625"/>
            <a:ext cx="7686675" cy="3660775"/>
          </a:xfrm>
        </p:spPr>
        <p:txBody>
          <a:bodyPr>
            <a:normAutofit fontScale="92500" lnSpcReduction="20000"/>
          </a:bodyPr>
          <a:lstStyle/>
          <a:p>
            <a:pPr algn="just">
              <a:lnSpc>
                <a:spcPct val="110000"/>
              </a:lnSpc>
            </a:pPr>
            <a:endParaRPr lang="en-GB" sz="4400" baseline="30000" dirty="0"/>
          </a:p>
          <a:p>
            <a:pPr algn="just">
              <a:lnSpc>
                <a:spcPct val="110000"/>
              </a:lnSpc>
            </a:pPr>
            <a:r>
              <a:rPr lang="en-GB" sz="4400" baseline="30000" dirty="0"/>
              <a:t>An accurate survey of the highway, any hedge or ditch, and adjoining land is important.</a:t>
            </a:r>
          </a:p>
          <a:p>
            <a:pPr algn="just">
              <a:lnSpc>
                <a:spcPct val="110000"/>
              </a:lnSpc>
            </a:pPr>
            <a:r>
              <a:rPr lang="en-GB" sz="4400" baseline="30000" dirty="0"/>
              <a:t>Old maps should be considered, especially those of a larger scale;	and</a:t>
            </a:r>
          </a:p>
          <a:p>
            <a:pPr algn="just">
              <a:lnSpc>
                <a:spcPct val="110000"/>
              </a:lnSpc>
            </a:pPr>
            <a:r>
              <a:rPr lang="en-GB" sz="4400" baseline="30000" dirty="0"/>
              <a:t>When dealing with old highways, especially BOATs and Restricted Byways, it is useful to check whether laid out under an </a:t>
            </a:r>
            <a:r>
              <a:rPr lang="en-GB" sz="4400" baseline="30000" dirty="0" err="1"/>
              <a:t>Inclosure</a:t>
            </a:r>
            <a:r>
              <a:rPr lang="en-GB" sz="4400" baseline="30000" dirty="0"/>
              <a:t> Award.</a:t>
            </a:r>
          </a:p>
          <a:p>
            <a:pPr algn="just">
              <a:lnSpc>
                <a:spcPct val="110000"/>
              </a:lnSpc>
            </a:pPr>
            <a:endParaRPr lang="en-GB" sz="4400" baseline="30000" dirty="0"/>
          </a:p>
          <a:p>
            <a:pPr algn="just">
              <a:lnSpc>
                <a:spcPct val="110000"/>
              </a:lnSpc>
            </a:pPr>
            <a:endParaRPr lang="en-GB" sz="4400" baseline="30000" dirty="0"/>
          </a:p>
          <a:p>
            <a:pPr algn="just">
              <a:lnSpc>
                <a:spcPct val="110000"/>
              </a:lnSpc>
            </a:pPr>
            <a:endParaRPr lang="en-GB" sz="4400" baseline="30000" dirty="0"/>
          </a:p>
          <a:p>
            <a:pPr algn="just">
              <a:lnSpc>
                <a:spcPct val="110000"/>
              </a:lnSpc>
            </a:pPr>
            <a:endParaRPr lang="en-GB" sz="4400" baseline="30000" dirty="0"/>
          </a:p>
          <a:p>
            <a:pPr>
              <a:lnSpc>
                <a:spcPct val="110000"/>
              </a:lnSpc>
            </a:pPr>
            <a:endParaRPr lang="en-GB" sz="4800" baseline="30000" dirty="0"/>
          </a:p>
          <a:p>
            <a:endParaRPr lang="en-GB" baseline="30000" dirty="0"/>
          </a:p>
        </p:txBody>
      </p:sp>
    </p:spTree>
    <p:extLst>
      <p:ext uri="{BB962C8B-B14F-4D97-AF65-F5344CB8AC3E}">
        <p14:creationId xmlns:p14="http://schemas.microsoft.com/office/powerpoint/2010/main" val="974909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Practical Considerations</a:t>
            </a:r>
          </a:p>
        </p:txBody>
      </p:sp>
      <p:sp>
        <p:nvSpPr>
          <p:cNvPr id="3" name="Content Placeholder 2"/>
          <p:cNvSpPr>
            <a:spLocks noGrp="1"/>
          </p:cNvSpPr>
          <p:nvPr>
            <p:ph idx="1"/>
          </p:nvPr>
        </p:nvSpPr>
        <p:spPr>
          <a:xfrm>
            <a:off x="628649" y="1825625"/>
            <a:ext cx="7686675" cy="3660775"/>
          </a:xfrm>
        </p:spPr>
        <p:txBody>
          <a:bodyPr>
            <a:normAutofit/>
          </a:bodyPr>
          <a:lstStyle/>
          <a:p>
            <a:pPr marL="0" indent="0" algn="just">
              <a:lnSpc>
                <a:spcPct val="110000"/>
              </a:lnSpc>
              <a:buNone/>
            </a:pPr>
            <a:endParaRPr lang="en-GB" sz="4400" baseline="30000" dirty="0"/>
          </a:p>
          <a:p>
            <a:pPr marL="0" indent="0" algn="just">
              <a:lnSpc>
                <a:spcPct val="110000"/>
              </a:lnSpc>
              <a:buNone/>
            </a:pPr>
            <a:r>
              <a:rPr lang="en-GB" sz="4400" baseline="30000" dirty="0"/>
              <a:t>BUT NOTE:</a:t>
            </a:r>
          </a:p>
          <a:p>
            <a:pPr algn="just">
              <a:lnSpc>
                <a:spcPct val="110000"/>
              </a:lnSpc>
            </a:pPr>
            <a:r>
              <a:rPr lang="en-GB" sz="4400" baseline="30000" dirty="0"/>
              <a:t>O.S. Maps are not evidence of highway status.</a:t>
            </a:r>
          </a:p>
          <a:p>
            <a:pPr algn="just">
              <a:lnSpc>
                <a:spcPct val="110000"/>
              </a:lnSpc>
            </a:pPr>
            <a:r>
              <a:rPr lang="en-GB" sz="4400" baseline="30000" dirty="0"/>
              <a:t>Maps cannot identify width of highway, but can indicate whether bounded by a physical feature.</a:t>
            </a:r>
          </a:p>
          <a:p>
            <a:pPr algn="just">
              <a:lnSpc>
                <a:spcPct val="110000"/>
              </a:lnSpc>
            </a:pPr>
            <a:r>
              <a:rPr lang="en-GB" sz="4400" baseline="30000" dirty="0"/>
              <a:t>Margins of error!</a:t>
            </a:r>
          </a:p>
          <a:p>
            <a:pPr algn="just">
              <a:lnSpc>
                <a:spcPct val="110000"/>
              </a:lnSpc>
            </a:pPr>
            <a:endParaRPr lang="en-GB" sz="4400" baseline="30000" dirty="0"/>
          </a:p>
          <a:p>
            <a:pPr algn="just">
              <a:lnSpc>
                <a:spcPct val="110000"/>
              </a:lnSpc>
            </a:pPr>
            <a:endParaRPr lang="en-GB" sz="4400" baseline="30000" dirty="0"/>
          </a:p>
          <a:p>
            <a:pPr algn="just">
              <a:lnSpc>
                <a:spcPct val="110000"/>
              </a:lnSpc>
            </a:pPr>
            <a:endParaRPr lang="en-GB" sz="4400" baseline="30000" dirty="0"/>
          </a:p>
          <a:p>
            <a:pPr algn="just">
              <a:lnSpc>
                <a:spcPct val="110000"/>
              </a:lnSpc>
            </a:pPr>
            <a:endParaRPr lang="en-GB" sz="4400" baseline="30000" dirty="0"/>
          </a:p>
          <a:p>
            <a:pPr>
              <a:lnSpc>
                <a:spcPct val="110000"/>
              </a:lnSpc>
            </a:pPr>
            <a:endParaRPr lang="en-GB" sz="4800" baseline="30000" dirty="0"/>
          </a:p>
          <a:p>
            <a:endParaRPr lang="en-GB" baseline="30000" dirty="0"/>
          </a:p>
        </p:txBody>
      </p:sp>
    </p:spTree>
    <p:extLst>
      <p:ext uri="{BB962C8B-B14F-4D97-AF65-F5344CB8AC3E}">
        <p14:creationId xmlns:p14="http://schemas.microsoft.com/office/powerpoint/2010/main" val="2049531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Highway and Highway Land</a:t>
            </a:r>
          </a:p>
        </p:txBody>
      </p:sp>
      <p:sp>
        <p:nvSpPr>
          <p:cNvPr id="3" name="Content Placeholder 2"/>
          <p:cNvSpPr>
            <a:spLocks noGrp="1"/>
          </p:cNvSpPr>
          <p:nvPr>
            <p:ph idx="1"/>
          </p:nvPr>
        </p:nvSpPr>
        <p:spPr>
          <a:xfrm>
            <a:off x="628649" y="1825625"/>
            <a:ext cx="7686675" cy="3660775"/>
          </a:xfrm>
        </p:spPr>
        <p:txBody>
          <a:bodyPr>
            <a:normAutofit fontScale="32500" lnSpcReduction="20000"/>
          </a:bodyPr>
          <a:lstStyle/>
          <a:p>
            <a:pPr algn="just">
              <a:lnSpc>
                <a:spcPct val="110000"/>
              </a:lnSpc>
            </a:pPr>
            <a:endParaRPr lang="en-GB" sz="4400" baseline="30000" dirty="0"/>
          </a:p>
          <a:p>
            <a:pPr algn="just">
              <a:lnSpc>
                <a:spcPct val="110000"/>
              </a:lnSpc>
            </a:pPr>
            <a:endParaRPr lang="en-GB" sz="9800" baseline="30000" dirty="0"/>
          </a:p>
          <a:p>
            <a:pPr algn="just">
              <a:lnSpc>
                <a:spcPct val="110000"/>
              </a:lnSpc>
            </a:pPr>
            <a:r>
              <a:rPr lang="en-GB" sz="11100" baseline="30000" dirty="0"/>
              <a:t>Not all land acquired for highway construction or improvement is actually used to construct highway.</a:t>
            </a:r>
          </a:p>
          <a:p>
            <a:pPr algn="just">
              <a:lnSpc>
                <a:spcPct val="110000"/>
              </a:lnSpc>
            </a:pPr>
            <a:r>
              <a:rPr lang="en-GB" sz="11100" baseline="30000" dirty="0"/>
              <a:t>E.g. s.246(1) Highways Act permits acquisition of land for:</a:t>
            </a:r>
          </a:p>
          <a:p>
            <a:pPr marL="0" indent="0" algn="just">
              <a:lnSpc>
                <a:spcPct val="110000"/>
              </a:lnSpc>
              <a:buNone/>
            </a:pPr>
            <a:r>
              <a:rPr lang="en-GB" sz="9000" baseline="30000" dirty="0"/>
              <a:t>	</a:t>
            </a:r>
            <a:r>
              <a:rPr lang="en-GB" sz="9800" baseline="30000" dirty="0"/>
              <a:t>“the purpose of mitigating any adverse effect which the 	existence or use of a highway constructed or improved by 		them, or proposed to be constructed or improved by them, 	has or will have on the surroundings of the highway”.</a:t>
            </a:r>
          </a:p>
          <a:p>
            <a:pPr algn="just">
              <a:lnSpc>
                <a:spcPct val="110000"/>
              </a:lnSpc>
            </a:pPr>
            <a:r>
              <a:rPr lang="en-GB" sz="11100" baseline="30000" dirty="0"/>
              <a:t>Beware the expression “highway land”!</a:t>
            </a:r>
          </a:p>
          <a:p>
            <a:pPr algn="just">
              <a:lnSpc>
                <a:spcPct val="110000"/>
              </a:lnSpc>
            </a:pPr>
            <a:endParaRPr lang="en-GB" sz="4400" baseline="30000" dirty="0"/>
          </a:p>
          <a:p>
            <a:pPr algn="just">
              <a:lnSpc>
                <a:spcPct val="110000"/>
              </a:lnSpc>
            </a:pPr>
            <a:endParaRPr lang="en-GB" sz="4400" baseline="30000" dirty="0"/>
          </a:p>
          <a:p>
            <a:pPr algn="just">
              <a:lnSpc>
                <a:spcPct val="110000"/>
              </a:lnSpc>
            </a:pPr>
            <a:endParaRPr lang="en-GB" sz="4400" baseline="30000" dirty="0"/>
          </a:p>
          <a:p>
            <a:pPr algn="just">
              <a:lnSpc>
                <a:spcPct val="110000"/>
              </a:lnSpc>
            </a:pPr>
            <a:endParaRPr lang="en-GB" sz="4400" baseline="30000" dirty="0"/>
          </a:p>
          <a:p>
            <a:pPr>
              <a:lnSpc>
                <a:spcPct val="110000"/>
              </a:lnSpc>
            </a:pPr>
            <a:endParaRPr lang="en-GB" sz="4800" baseline="30000" dirty="0"/>
          </a:p>
          <a:p>
            <a:endParaRPr lang="en-GB" baseline="30000" dirty="0"/>
          </a:p>
        </p:txBody>
      </p:sp>
    </p:spTree>
    <p:extLst>
      <p:ext uri="{BB962C8B-B14F-4D97-AF65-F5344CB8AC3E}">
        <p14:creationId xmlns:p14="http://schemas.microsoft.com/office/powerpoint/2010/main" val="4184794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Highway Structures</a:t>
            </a:r>
          </a:p>
        </p:txBody>
      </p:sp>
      <p:sp>
        <p:nvSpPr>
          <p:cNvPr id="3" name="Content Placeholder 2"/>
          <p:cNvSpPr>
            <a:spLocks noGrp="1"/>
          </p:cNvSpPr>
          <p:nvPr>
            <p:ph idx="1"/>
          </p:nvPr>
        </p:nvSpPr>
        <p:spPr>
          <a:xfrm>
            <a:off x="628649" y="1825625"/>
            <a:ext cx="7686675" cy="3660775"/>
          </a:xfrm>
        </p:spPr>
        <p:txBody>
          <a:bodyPr>
            <a:normAutofit/>
          </a:bodyPr>
          <a:lstStyle/>
          <a:p>
            <a:pPr marL="0" indent="0" algn="just">
              <a:lnSpc>
                <a:spcPct val="110000"/>
              </a:lnSpc>
              <a:buNone/>
            </a:pPr>
            <a:endParaRPr lang="en-GB" sz="4200" baseline="30000" dirty="0"/>
          </a:p>
          <a:p>
            <a:pPr marL="0" indent="0" algn="just">
              <a:lnSpc>
                <a:spcPct val="110000"/>
              </a:lnSpc>
              <a:buNone/>
            </a:pPr>
            <a:r>
              <a:rPr lang="en-GB" sz="4200" baseline="30000" dirty="0"/>
              <a:t>Embankments, Cuttings and Retaining Walls.</a:t>
            </a:r>
          </a:p>
          <a:p>
            <a:pPr marL="0" indent="0" algn="just">
              <a:lnSpc>
                <a:spcPct val="110000"/>
              </a:lnSpc>
              <a:buNone/>
            </a:pPr>
            <a:r>
              <a:rPr lang="en-GB" sz="4200" baseline="30000" dirty="0"/>
              <a:t>General Principle: Anything constructed to support the highway, such as an embankment, will be part of highway.</a:t>
            </a:r>
          </a:p>
          <a:p>
            <a:pPr marL="0" indent="0" algn="just">
              <a:lnSpc>
                <a:spcPct val="110000"/>
              </a:lnSpc>
              <a:buNone/>
            </a:pPr>
            <a:endParaRPr lang="en-GB" sz="4200" baseline="30000" dirty="0"/>
          </a:p>
          <a:p>
            <a:pPr marL="0" indent="0" algn="just">
              <a:lnSpc>
                <a:spcPct val="110000"/>
              </a:lnSpc>
              <a:buNone/>
            </a:pPr>
            <a:endParaRPr lang="en-GB" sz="4200" baseline="30000" dirty="0"/>
          </a:p>
          <a:p>
            <a:pPr algn="just">
              <a:lnSpc>
                <a:spcPct val="110000"/>
              </a:lnSpc>
            </a:pPr>
            <a:endParaRPr lang="en-GB" sz="9800" baseline="30000" dirty="0"/>
          </a:p>
          <a:p>
            <a:pPr algn="just">
              <a:lnSpc>
                <a:spcPct val="110000"/>
              </a:lnSpc>
            </a:pPr>
            <a:endParaRPr lang="en-GB" sz="11100" baseline="30000" dirty="0"/>
          </a:p>
          <a:p>
            <a:pPr algn="just">
              <a:lnSpc>
                <a:spcPct val="110000"/>
              </a:lnSpc>
            </a:pPr>
            <a:endParaRPr lang="en-GB" sz="4400" baseline="30000" dirty="0"/>
          </a:p>
          <a:p>
            <a:pPr algn="just">
              <a:lnSpc>
                <a:spcPct val="110000"/>
              </a:lnSpc>
            </a:pPr>
            <a:endParaRPr lang="en-GB" sz="4400" baseline="30000" dirty="0"/>
          </a:p>
          <a:p>
            <a:pPr algn="just">
              <a:lnSpc>
                <a:spcPct val="110000"/>
              </a:lnSpc>
            </a:pPr>
            <a:endParaRPr lang="en-GB" sz="4400" baseline="30000" dirty="0"/>
          </a:p>
          <a:p>
            <a:pPr algn="just">
              <a:lnSpc>
                <a:spcPct val="110000"/>
              </a:lnSpc>
            </a:pPr>
            <a:endParaRPr lang="en-GB" sz="4400" baseline="30000" dirty="0"/>
          </a:p>
          <a:p>
            <a:pPr>
              <a:lnSpc>
                <a:spcPct val="110000"/>
              </a:lnSpc>
            </a:pPr>
            <a:endParaRPr lang="en-GB" sz="4800" baseline="30000" dirty="0"/>
          </a:p>
          <a:p>
            <a:endParaRPr lang="en-GB" baseline="30000" dirty="0"/>
          </a:p>
        </p:txBody>
      </p:sp>
    </p:spTree>
    <p:extLst>
      <p:ext uri="{BB962C8B-B14F-4D97-AF65-F5344CB8AC3E}">
        <p14:creationId xmlns:p14="http://schemas.microsoft.com/office/powerpoint/2010/main" val="2660029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Highway Structures</a:t>
            </a:r>
          </a:p>
        </p:txBody>
      </p:sp>
      <p:sp>
        <p:nvSpPr>
          <p:cNvPr id="3" name="Content Placeholder 2"/>
          <p:cNvSpPr>
            <a:spLocks noGrp="1"/>
          </p:cNvSpPr>
          <p:nvPr>
            <p:ph idx="1"/>
          </p:nvPr>
        </p:nvSpPr>
        <p:spPr>
          <a:xfrm>
            <a:off x="628649" y="1825625"/>
            <a:ext cx="7686675" cy="3660775"/>
          </a:xfrm>
        </p:spPr>
        <p:txBody>
          <a:bodyPr>
            <a:normAutofit/>
          </a:bodyPr>
          <a:lstStyle/>
          <a:p>
            <a:pPr marL="0" indent="0" algn="just">
              <a:lnSpc>
                <a:spcPct val="110000"/>
              </a:lnSpc>
              <a:buNone/>
            </a:pPr>
            <a:endParaRPr lang="en-GB" sz="4200" baseline="30000" dirty="0"/>
          </a:p>
          <a:p>
            <a:pPr marL="0" indent="0" algn="just">
              <a:lnSpc>
                <a:spcPct val="110000"/>
              </a:lnSpc>
              <a:buNone/>
            </a:pPr>
            <a:r>
              <a:rPr lang="en-GB" sz="4200" baseline="30000" dirty="0"/>
              <a:t>Crucial Factors:</a:t>
            </a:r>
          </a:p>
          <a:p>
            <a:pPr algn="just">
              <a:lnSpc>
                <a:spcPct val="110000"/>
              </a:lnSpc>
            </a:pPr>
            <a:r>
              <a:rPr lang="en-GB" sz="4200" baseline="30000" dirty="0"/>
              <a:t>When was structure constructed?</a:t>
            </a:r>
          </a:p>
          <a:p>
            <a:pPr algn="just">
              <a:lnSpc>
                <a:spcPct val="110000"/>
              </a:lnSpc>
            </a:pPr>
            <a:r>
              <a:rPr lang="en-GB" sz="4200" baseline="30000" dirty="0"/>
              <a:t>By whom was it constructed?</a:t>
            </a:r>
          </a:p>
          <a:p>
            <a:pPr algn="just">
              <a:lnSpc>
                <a:spcPct val="110000"/>
              </a:lnSpc>
            </a:pPr>
            <a:r>
              <a:rPr lang="en-GB" sz="4200" baseline="30000" dirty="0"/>
              <a:t>For what purpose?</a:t>
            </a:r>
          </a:p>
          <a:p>
            <a:pPr marL="0" indent="0" algn="just">
              <a:lnSpc>
                <a:spcPct val="110000"/>
              </a:lnSpc>
              <a:buNone/>
            </a:pPr>
            <a:endParaRPr lang="en-GB" sz="4200" baseline="30000" dirty="0"/>
          </a:p>
          <a:p>
            <a:pPr algn="just">
              <a:lnSpc>
                <a:spcPct val="110000"/>
              </a:lnSpc>
            </a:pPr>
            <a:endParaRPr lang="en-GB" sz="9800" baseline="30000" dirty="0"/>
          </a:p>
          <a:p>
            <a:pPr algn="just">
              <a:lnSpc>
                <a:spcPct val="110000"/>
              </a:lnSpc>
            </a:pPr>
            <a:endParaRPr lang="en-GB" sz="11100" baseline="30000" dirty="0"/>
          </a:p>
          <a:p>
            <a:pPr algn="just">
              <a:lnSpc>
                <a:spcPct val="110000"/>
              </a:lnSpc>
            </a:pPr>
            <a:endParaRPr lang="en-GB" sz="4400" baseline="30000" dirty="0"/>
          </a:p>
          <a:p>
            <a:pPr algn="just">
              <a:lnSpc>
                <a:spcPct val="110000"/>
              </a:lnSpc>
            </a:pPr>
            <a:endParaRPr lang="en-GB" sz="4400" baseline="30000" dirty="0"/>
          </a:p>
          <a:p>
            <a:pPr algn="just">
              <a:lnSpc>
                <a:spcPct val="110000"/>
              </a:lnSpc>
            </a:pPr>
            <a:endParaRPr lang="en-GB" sz="4400" baseline="30000" dirty="0"/>
          </a:p>
          <a:p>
            <a:pPr algn="just">
              <a:lnSpc>
                <a:spcPct val="110000"/>
              </a:lnSpc>
            </a:pPr>
            <a:endParaRPr lang="en-GB" sz="4400" baseline="30000" dirty="0"/>
          </a:p>
          <a:p>
            <a:pPr>
              <a:lnSpc>
                <a:spcPct val="110000"/>
              </a:lnSpc>
            </a:pPr>
            <a:endParaRPr lang="en-GB" sz="4800" baseline="30000" dirty="0"/>
          </a:p>
          <a:p>
            <a:endParaRPr lang="en-GB" baseline="30000" dirty="0"/>
          </a:p>
        </p:txBody>
      </p:sp>
    </p:spTree>
    <p:extLst>
      <p:ext uri="{BB962C8B-B14F-4D97-AF65-F5344CB8AC3E}">
        <p14:creationId xmlns:p14="http://schemas.microsoft.com/office/powerpoint/2010/main" val="192524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Depth of Highway</a:t>
            </a:r>
          </a:p>
        </p:txBody>
      </p:sp>
      <p:sp>
        <p:nvSpPr>
          <p:cNvPr id="3" name="Content Placeholder 2"/>
          <p:cNvSpPr>
            <a:spLocks noGrp="1"/>
          </p:cNvSpPr>
          <p:nvPr>
            <p:ph idx="1"/>
          </p:nvPr>
        </p:nvSpPr>
        <p:spPr>
          <a:xfrm>
            <a:off x="628649" y="1825625"/>
            <a:ext cx="7686675" cy="3660775"/>
          </a:xfrm>
        </p:spPr>
        <p:txBody>
          <a:bodyPr>
            <a:normAutofit/>
          </a:bodyPr>
          <a:lstStyle/>
          <a:p>
            <a:pPr marL="0" indent="0" algn="just">
              <a:lnSpc>
                <a:spcPct val="110000"/>
              </a:lnSpc>
              <a:buNone/>
            </a:pPr>
            <a:endParaRPr lang="en-GB" sz="4200" baseline="30000" dirty="0"/>
          </a:p>
          <a:p>
            <a:pPr marL="0" indent="0" algn="just">
              <a:lnSpc>
                <a:spcPct val="110000"/>
              </a:lnSpc>
              <a:buNone/>
            </a:pPr>
            <a:r>
              <a:rPr lang="en-GB" sz="4200" baseline="30000" dirty="0"/>
              <a:t>Non-Maintainable Highways: Depth is limited to surface of highway.</a:t>
            </a:r>
          </a:p>
          <a:p>
            <a:pPr marL="0" indent="0" algn="just">
              <a:lnSpc>
                <a:spcPct val="110000"/>
              </a:lnSpc>
              <a:buNone/>
            </a:pPr>
            <a:endParaRPr lang="en-GB" sz="4200" baseline="30000" dirty="0"/>
          </a:p>
          <a:p>
            <a:pPr marL="0" indent="0" algn="just">
              <a:lnSpc>
                <a:spcPct val="110000"/>
              </a:lnSpc>
              <a:buNone/>
            </a:pPr>
            <a:r>
              <a:rPr lang="en-GB" sz="4200" baseline="30000" dirty="0"/>
              <a:t>Maintainable Highways: S.263 HA vests highway in highway authority. </a:t>
            </a:r>
          </a:p>
          <a:p>
            <a:pPr marL="0" indent="0" algn="just">
              <a:lnSpc>
                <a:spcPct val="110000"/>
              </a:lnSpc>
              <a:buNone/>
            </a:pPr>
            <a:endParaRPr lang="en-GB" sz="9800" baseline="30000" dirty="0"/>
          </a:p>
          <a:p>
            <a:pPr algn="just">
              <a:lnSpc>
                <a:spcPct val="110000"/>
              </a:lnSpc>
            </a:pPr>
            <a:endParaRPr lang="en-GB" sz="11100" baseline="30000" dirty="0"/>
          </a:p>
          <a:p>
            <a:pPr algn="just">
              <a:lnSpc>
                <a:spcPct val="110000"/>
              </a:lnSpc>
            </a:pPr>
            <a:endParaRPr lang="en-GB" sz="4400" baseline="30000" dirty="0"/>
          </a:p>
          <a:p>
            <a:pPr algn="just">
              <a:lnSpc>
                <a:spcPct val="110000"/>
              </a:lnSpc>
            </a:pPr>
            <a:endParaRPr lang="en-GB" sz="4400" baseline="30000" dirty="0"/>
          </a:p>
          <a:p>
            <a:pPr algn="just">
              <a:lnSpc>
                <a:spcPct val="110000"/>
              </a:lnSpc>
            </a:pPr>
            <a:endParaRPr lang="en-GB" sz="4400" baseline="30000" dirty="0"/>
          </a:p>
          <a:p>
            <a:pPr algn="just">
              <a:lnSpc>
                <a:spcPct val="110000"/>
              </a:lnSpc>
            </a:pPr>
            <a:endParaRPr lang="en-GB" sz="4400" baseline="30000" dirty="0"/>
          </a:p>
          <a:p>
            <a:pPr>
              <a:lnSpc>
                <a:spcPct val="110000"/>
              </a:lnSpc>
            </a:pPr>
            <a:endParaRPr lang="en-GB" sz="4800" baseline="30000" dirty="0"/>
          </a:p>
          <a:p>
            <a:endParaRPr lang="en-GB" baseline="30000" dirty="0"/>
          </a:p>
        </p:txBody>
      </p:sp>
    </p:spTree>
    <p:extLst>
      <p:ext uri="{BB962C8B-B14F-4D97-AF65-F5344CB8AC3E}">
        <p14:creationId xmlns:p14="http://schemas.microsoft.com/office/powerpoint/2010/main" val="3161493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Depth of Highway</a:t>
            </a:r>
          </a:p>
        </p:txBody>
      </p:sp>
      <p:sp>
        <p:nvSpPr>
          <p:cNvPr id="3" name="Content Placeholder 2"/>
          <p:cNvSpPr>
            <a:spLocks noGrp="1"/>
          </p:cNvSpPr>
          <p:nvPr>
            <p:ph idx="1"/>
          </p:nvPr>
        </p:nvSpPr>
        <p:spPr>
          <a:xfrm>
            <a:off x="628649" y="1825625"/>
            <a:ext cx="7686675" cy="3660775"/>
          </a:xfrm>
        </p:spPr>
        <p:txBody>
          <a:bodyPr>
            <a:normAutofit fontScale="92500"/>
          </a:bodyPr>
          <a:lstStyle/>
          <a:p>
            <a:pPr marL="0" indent="0" algn="ctr">
              <a:lnSpc>
                <a:spcPct val="110000"/>
              </a:lnSpc>
              <a:buNone/>
            </a:pPr>
            <a:r>
              <a:rPr lang="en-GB" sz="4200" b="1" baseline="30000" dirty="0"/>
              <a:t>Tithe Redemption Commissioners v Runcorn UDC</a:t>
            </a:r>
            <a:r>
              <a:rPr lang="en-GB" sz="4200" baseline="30000" dirty="0"/>
              <a:t> [1954] 1 Ch. 383</a:t>
            </a:r>
          </a:p>
          <a:p>
            <a:pPr marL="0" indent="0" algn="just">
              <a:lnSpc>
                <a:spcPct val="110000"/>
              </a:lnSpc>
              <a:buNone/>
            </a:pPr>
            <a:r>
              <a:rPr lang="en-GB" sz="4200" baseline="30000" dirty="0"/>
              <a:t>Per Denning L.J.:</a:t>
            </a:r>
          </a:p>
          <a:p>
            <a:pPr marL="0" indent="0" algn="just">
              <a:lnSpc>
                <a:spcPct val="110000"/>
              </a:lnSpc>
              <a:buNone/>
            </a:pPr>
            <a:r>
              <a:rPr lang="en-GB" sz="4200" baseline="30000" dirty="0"/>
              <a:t>“The statute of 1929 vested in the local authority the top spit, or, perhaps, I should say, the top two spits, of the road for a legal estate in fee simple determinable in the event of its ceasing to be a public highway.”</a:t>
            </a:r>
          </a:p>
          <a:p>
            <a:pPr marL="0" indent="0" algn="just">
              <a:lnSpc>
                <a:spcPct val="110000"/>
              </a:lnSpc>
              <a:buNone/>
            </a:pPr>
            <a:endParaRPr lang="en-GB" sz="4200" baseline="30000" dirty="0"/>
          </a:p>
          <a:p>
            <a:pPr marL="0" indent="0" algn="just">
              <a:lnSpc>
                <a:spcPct val="110000"/>
              </a:lnSpc>
              <a:buNone/>
            </a:pPr>
            <a:endParaRPr lang="en-GB" sz="9800" baseline="30000" dirty="0"/>
          </a:p>
          <a:p>
            <a:pPr algn="just">
              <a:lnSpc>
                <a:spcPct val="110000"/>
              </a:lnSpc>
            </a:pPr>
            <a:endParaRPr lang="en-GB" sz="11100" baseline="30000" dirty="0"/>
          </a:p>
          <a:p>
            <a:pPr algn="just">
              <a:lnSpc>
                <a:spcPct val="110000"/>
              </a:lnSpc>
            </a:pPr>
            <a:endParaRPr lang="en-GB" sz="4400" baseline="30000" dirty="0"/>
          </a:p>
          <a:p>
            <a:pPr algn="just">
              <a:lnSpc>
                <a:spcPct val="110000"/>
              </a:lnSpc>
            </a:pPr>
            <a:endParaRPr lang="en-GB" sz="4400" baseline="30000" dirty="0"/>
          </a:p>
          <a:p>
            <a:pPr algn="just">
              <a:lnSpc>
                <a:spcPct val="110000"/>
              </a:lnSpc>
            </a:pPr>
            <a:endParaRPr lang="en-GB" sz="4400" baseline="30000" dirty="0"/>
          </a:p>
          <a:p>
            <a:pPr algn="just">
              <a:lnSpc>
                <a:spcPct val="110000"/>
              </a:lnSpc>
            </a:pPr>
            <a:endParaRPr lang="en-GB" sz="4400" baseline="30000" dirty="0"/>
          </a:p>
          <a:p>
            <a:pPr>
              <a:lnSpc>
                <a:spcPct val="110000"/>
              </a:lnSpc>
            </a:pPr>
            <a:endParaRPr lang="en-GB" sz="4800" baseline="30000" dirty="0"/>
          </a:p>
          <a:p>
            <a:endParaRPr lang="en-GB" baseline="30000" dirty="0"/>
          </a:p>
        </p:txBody>
      </p:sp>
    </p:spTree>
    <p:extLst>
      <p:ext uri="{BB962C8B-B14F-4D97-AF65-F5344CB8AC3E}">
        <p14:creationId xmlns:p14="http://schemas.microsoft.com/office/powerpoint/2010/main" val="3649058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Depth of Highway</a:t>
            </a:r>
          </a:p>
        </p:txBody>
      </p:sp>
      <p:sp>
        <p:nvSpPr>
          <p:cNvPr id="3" name="Content Placeholder 2"/>
          <p:cNvSpPr>
            <a:spLocks noGrp="1"/>
          </p:cNvSpPr>
          <p:nvPr>
            <p:ph idx="1"/>
          </p:nvPr>
        </p:nvSpPr>
        <p:spPr>
          <a:xfrm>
            <a:off x="628649" y="1825625"/>
            <a:ext cx="7686675" cy="3660775"/>
          </a:xfrm>
        </p:spPr>
        <p:txBody>
          <a:bodyPr>
            <a:normAutofit fontScale="77500" lnSpcReduction="20000"/>
          </a:bodyPr>
          <a:lstStyle/>
          <a:p>
            <a:pPr marL="0" indent="0" algn="ctr">
              <a:lnSpc>
                <a:spcPct val="110000"/>
              </a:lnSpc>
              <a:buNone/>
            </a:pPr>
            <a:r>
              <a:rPr lang="en-GB" sz="4200" b="1" baseline="30000" dirty="0"/>
              <a:t>London Borough of Southwark v. Transport for London</a:t>
            </a:r>
          </a:p>
          <a:p>
            <a:pPr marL="0" indent="0" algn="ctr">
              <a:lnSpc>
                <a:spcPct val="110000"/>
              </a:lnSpc>
              <a:buNone/>
            </a:pPr>
            <a:r>
              <a:rPr lang="en-GB" sz="4200" baseline="30000" dirty="0"/>
              <a:t>[2018] 3 W.L.R. 2059</a:t>
            </a:r>
          </a:p>
          <a:p>
            <a:pPr marL="0" indent="0" algn="just">
              <a:lnSpc>
                <a:spcPct val="110000"/>
              </a:lnSpc>
              <a:buNone/>
            </a:pPr>
            <a:r>
              <a:rPr lang="en-GB" sz="4200" baseline="30000" dirty="0"/>
              <a:t>Per Lord Briggs:</a:t>
            </a:r>
          </a:p>
          <a:p>
            <a:pPr marL="0" indent="0" algn="just">
              <a:lnSpc>
                <a:spcPct val="110000"/>
              </a:lnSpc>
              <a:buNone/>
            </a:pPr>
            <a:r>
              <a:rPr lang="en-GB" sz="4200" baseline="30000" dirty="0"/>
              <a:t>“That slice of the vertical plane included, of course, the surface of the road over which the public had highway rights, the subsoil immediately beneath it, to a depth sufficient to provide for its support and drainage, and a modest slice of the airspace above it sufficient to enable the public to use and enjoy it, and the responsible authority to maintain and repair it, and to supervise its safe operation”.</a:t>
            </a:r>
          </a:p>
          <a:p>
            <a:pPr marL="0" indent="0" algn="just">
              <a:lnSpc>
                <a:spcPct val="110000"/>
              </a:lnSpc>
              <a:buNone/>
            </a:pPr>
            <a:endParaRPr lang="en-GB" sz="4200" baseline="30000" dirty="0"/>
          </a:p>
          <a:p>
            <a:pPr marL="0" indent="0" algn="just">
              <a:lnSpc>
                <a:spcPct val="110000"/>
              </a:lnSpc>
              <a:buNone/>
            </a:pPr>
            <a:endParaRPr lang="en-GB" sz="9800" baseline="30000" dirty="0"/>
          </a:p>
          <a:p>
            <a:pPr algn="just">
              <a:lnSpc>
                <a:spcPct val="110000"/>
              </a:lnSpc>
            </a:pPr>
            <a:endParaRPr lang="en-GB" sz="11100" baseline="30000" dirty="0"/>
          </a:p>
          <a:p>
            <a:pPr algn="just">
              <a:lnSpc>
                <a:spcPct val="110000"/>
              </a:lnSpc>
            </a:pPr>
            <a:endParaRPr lang="en-GB" sz="4400" baseline="30000" dirty="0"/>
          </a:p>
          <a:p>
            <a:pPr algn="just">
              <a:lnSpc>
                <a:spcPct val="110000"/>
              </a:lnSpc>
            </a:pPr>
            <a:endParaRPr lang="en-GB" sz="4400" baseline="30000" dirty="0"/>
          </a:p>
          <a:p>
            <a:pPr algn="just">
              <a:lnSpc>
                <a:spcPct val="110000"/>
              </a:lnSpc>
            </a:pPr>
            <a:endParaRPr lang="en-GB" sz="4400" baseline="30000" dirty="0"/>
          </a:p>
          <a:p>
            <a:pPr algn="just">
              <a:lnSpc>
                <a:spcPct val="110000"/>
              </a:lnSpc>
            </a:pPr>
            <a:endParaRPr lang="en-GB" sz="4400" baseline="30000" dirty="0"/>
          </a:p>
          <a:p>
            <a:pPr>
              <a:lnSpc>
                <a:spcPct val="110000"/>
              </a:lnSpc>
            </a:pPr>
            <a:endParaRPr lang="en-GB" sz="4800" baseline="30000" dirty="0"/>
          </a:p>
          <a:p>
            <a:endParaRPr lang="en-GB" baseline="30000" dirty="0"/>
          </a:p>
        </p:txBody>
      </p:sp>
    </p:spTree>
    <p:extLst>
      <p:ext uri="{BB962C8B-B14F-4D97-AF65-F5344CB8AC3E}">
        <p14:creationId xmlns:p14="http://schemas.microsoft.com/office/powerpoint/2010/main" val="3674546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Where is Highway Boundary?</a:t>
            </a:r>
          </a:p>
        </p:txBody>
      </p:sp>
      <p:sp>
        <p:nvSpPr>
          <p:cNvPr id="3" name="Content Placeholder 2"/>
          <p:cNvSpPr>
            <a:spLocks noGrp="1"/>
          </p:cNvSpPr>
          <p:nvPr>
            <p:ph idx="1"/>
          </p:nvPr>
        </p:nvSpPr>
        <p:spPr>
          <a:xfrm>
            <a:off x="628649" y="1825625"/>
            <a:ext cx="7686675" cy="3660775"/>
          </a:xfrm>
        </p:spPr>
        <p:txBody>
          <a:bodyPr>
            <a:normAutofit/>
          </a:bodyPr>
          <a:lstStyle/>
          <a:p>
            <a:pPr marL="0" indent="0">
              <a:lnSpc>
                <a:spcPct val="110000"/>
              </a:lnSpc>
              <a:buNone/>
            </a:pPr>
            <a:endParaRPr lang="en-GB" sz="4000" b="1" baseline="30000" dirty="0"/>
          </a:p>
          <a:p>
            <a:pPr>
              <a:lnSpc>
                <a:spcPct val="110000"/>
              </a:lnSpc>
            </a:pPr>
            <a:endParaRPr lang="en-GB" sz="3600" baseline="30000" dirty="0"/>
          </a:p>
          <a:p>
            <a:endParaRPr lang="en-GB" baseline="30000" dirty="0"/>
          </a:p>
        </p:txBody>
      </p:sp>
      <p:pic>
        <p:nvPicPr>
          <p:cNvPr id="4" name="Picture 3">
            <a:extLst>
              <a:ext uri="{FF2B5EF4-FFF2-40B4-BE49-F238E27FC236}">
                <a16:creationId xmlns:a16="http://schemas.microsoft.com/office/drawing/2014/main" id="{046C2F82-C475-7049-871F-14E0953F5B30}"/>
              </a:ext>
            </a:extLst>
          </p:cNvPr>
          <p:cNvPicPr>
            <a:picLocks noChangeAspect="1"/>
          </p:cNvPicPr>
          <p:nvPr/>
        </p:nvPicPr>
        <p:blipFill>
          <a:blip r:embed="rId2"/>
          <a:stretch>
            <a:fillRect/>
          </a:stretch>
        </p:blipFill>
        <p:spPr>
          <a:xfrm>
            <a:off x="1100364" y="1675616"/>
            <a:ext cx="6159500" cy="4102100"/>
          </a:xfrm>
          <a:prstGeom prst="rect">
            <a:avLst/>
          </a:prstGeom>
        </p:spPr>
      </p:pic>
    </p:spTree>
    <p:extLst>
      <p:ext uri="{BB962C8B-B14F-4D97-AF65-F5344CB8AC3E}">
        <p14:creationId xmlns:p14="http://schemas.microsoft.com/office/powerpoint/2010/main" val="3460757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Depth of Highway</a:t>
            </a:r>
          </a:p>
        </p:txBody>
      </p:sp>
      <p:sp>
        <p:nvSpPr>
          <p:cNvPr id="3" name="Content Placeholder 2"/>
          <p:cNvSpPr>
            <a:spLocks noGrp="1"/>
          </p:cNvSpPr>
          <p:nvPr>
            <p:ph idx="1"/>
          </p:nvPr>
        </p:nvSpPr>
        <p:spPr>
          <a:xfrm>
            <a:off x="628649" y="1825625"/>
            <a:ext cx="7686675" cy="3660775"/>
          </a:xfrm>
        </p:spPr>
        <p:txBody>
          <a:bodyPr>
            <a:normAutofit fontScale="77500" lnSpcReduction="20000"/>
          </a:bodyPr>
          <a:lstStyle/>
          <a:p>
            <a:pPr marL="0" indent="0" algn="ctr">
              <a:lnSpc>
                <a:spcPct val="110000"/>
              </a:lnSpc>
              <a:buNone/>
            </a:pPr>
            <a:r>
              <a:rPr lang="en-GB" sz="4200" b="1" baseline="30000" dirty="0"/>
              <a:t>London Borough of Southwark v. Transport for London</a:t>
            </a:r>
          </a:p>
          <a:p>
            <a:pPr marL="0" indent="0" algn="ctr">
              <a:lnSpc>
                <a:spcPct val="110000"/>
              </a:lnSpc>
              <a:buNone/>
            </a:pPr>
            <a:r>
              <a:rPr lang="en-GB" sz="4200" baseline="30000" dirty="0"/>
              <a:t>[2018] 3 W.L.R. 2059</a:t>
            </a:r>
          </a:p>
          <a:p>
            <a:pPr marL="0" indent="0" algn="just">
              <a:lnSpc>
                <a:spcPct val="110000"/>
              </a:lnSpc>
              <a:buNone/>
            </a:pPr>
            <a:r>
              <a:rPr lang="en-GB" sz="4200" baseline="30000" dirty="0"/>
              <a:t>Per Lord Briggs:</a:t>
            </a:r>
          </a:p>
          <a:p>
            <a:pPr marL="0" indent="0" algn="just">
              <a:lnSpc>
                <a:spcPct val="110000"/>
              </a:lnSpc>
              <a:buNone/>
            </a:pPr>
            <a:r>
              <a:rPr lang="en-GB" sz="4200" baseline="30000" dirty="0"/>
              <a:t>“It is common ground that the zone of ordinary use is a flexible concept, the application of which may lead to different depths of subsoil and heights of airspace being vested in a highway authority, both as between different highways and even, over time, as affects a particular highway, according to differences or changes in the nature and intensity of its public use.”</a:t>
            </a:r>
          </a:p>
          <a:p>
            <a:pPr marL="0" indent="0" algn="just">
              <a:lnSpc>
                <a:spcPct val="110000"/>
              </a:lnSpc>
              <a:buNone/>
            </a:pPr>
            <a:endParaRPr lang="en-GB" sz="4200" baseline="30000" dirty="0"/>
          </a:p>
          <a:p>
            <a:pPr marL="0" indent="0" algn="just">
              <a:lnSpc>
                <a:spcPct val="110000"/>
              </a:lnSpc>
              <a:buNone/>
            </a:pPr>
            <a:endParaRPr lang="en-GB" sz="9800" baseline="30000" dirty="0"/>
          </a:p>
          <a:p>
            <a:pPr algn="just">
              <a:lnSpc>
                <a:spcPct val="110000"/>
              </a:lnSpc>
            </a:pPr>
            <a:endParaRPr lang="en-GB" sz="11100" baseline="30000" dirty="0"/>
          </a:p>
          <a:p>
            <a:pPr algn="just">
              <a:lnSpc>
                <a:spcPct val="110000"/>
              </a:lnSpc>
            </a:pPr>
            <a:endParaRPr lang="en-GB" sz="4400" baseline="30000" dirty="0"/>
          </a:p>
          <a:p>
            <a:pPr algn="just">
              <a:lnSpc>
                <a:spcPct val="110000"/>
              </a:lnSpc>
            </a:pPr>
            <a:endParaRPr lang="en-GB" sz="4400" baseline="30000" dirty="0"/>
          </a:p>
          <a:p>
            <a:pPr algn="just">
              <a:lnSpc>
                <a:spcPct val="110000"/>
              </a:lnSpc>
            </a:pPr>
            <a:endParaRPr lang="en-GB" sz="4400" baseline="30000" dirty="0"/>
          </a:p>
          <a:p>
            <a:pPr algn="just">
              <a:lnSpc>
                <a:spcPct val="110000"/>
              </a:lnSpc>
            </a:pPr>
            <a:endParaRPr lang="en-GB" sz="4400" baseline="30000" dirty="0"/>
          </a:p>
          <a:p>
            <a:pPr>
              <a:lnSpc>
                <a:spcPct val="110000"/>
              </a:lnSpc>
            </a:pPr>
            <a:endParaRPr lang="en-GB" sz="4800" baseline="30000" dirty="0"/>
          </a:p>
          <a:p>
            <a:endParaRPr lang="en-GB" baseline="30000" dirty="0"/>
          </a:p>
        </p:txBody>
      </p:sp>
    </p:spTree>
    <p:extLst>
      <p:ext uri="{BB962C8B-B14F-4D97-AF65-F5344CB8AC3E}">
        <p14:creationId xmlns:p14="http://schemas.microsoft.com/office/powerpoint/2010/main" val="3478331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Ownership of Highway</a:t>
            </a:r>
          </a:p>
        </p:txBody>
      </p:sp>
      <p:sp>
        <p:nvSpPr>
          <p:cNvPr id="3" name="Content Placeholder 2"/>
          <p:cNvSpPr>
            <a:spLocks noGrp="1"/>
          </p:cNvSpPr>
          <p:nvPr>
            <p:ph idx="1"/>
          </p:nvPr>
        </p:nvSpPr>
        <p:spPr>
          <a:xfrm>
            <a:off x="628649" y="1825625"/>
            <a:ext cx="7686675" cy="3660775"/>
          </a:xfrm>
        </p:spPr>
        <p:txBody>
          <a:bodyPr>
            <a:normAutofit/>
          </a:bodyPr>
          <a:lstStyle/>
          <a:p>
            <a:pPr marL="0" indent="0" algn="just">
              <a:lnSpc>
                <a:spcPct val="110000"/>
              </a:lnSpc>
              <a:buNone/>
            </a:pPr>
            <a:endParaRPr lang="en-GB" sz="4200" baseline="30000" dirty="0"/>
          </a:p>
          <a:p>
            <a:pPr marL="0" indent="0" algn="just">
              <a:lnSpc>
                <a:spcPct val="110000"/>
              </a:lnSpc>
              <a:buNone/>
            </a:pPr>
            <a:r>
              <a:rPr lang="en-GB" sz="4200" baseline="30000" dirty="0"/>
              <a:t>Non-Maintainable Highways: Ownership of surface and subsoil remains with dedicating landowner.</a:t>
            </a:r>
          </a:p>
          <a:p>
            <a:pPr marL="0" indent="0" algn="just">
              <a:lnSpc>
                <a:spcPct val="110000"/>
              </a:lnSpc>
              <a:buNone/>
            </a:pPr>
            <a:endParaRPr lang="en-GB" sz="4200" baseline="30000" dirty="0"/>
          </a:p>
          <a:p>
            <a:pPr marL="0" indent="0" algn="just">
              <a:lnSpc>
                <a:spcPct val="110000"/>
              </a:lnSpc>
              <a:buNone/>
            </a:pPr>
            <a:r>
              <a:rPr lang="en-GB" sz="4200" baseline="30000" dirty="0"/>
              <a:t>Maintainable Highways: Surface &amp; Zone of Ordinary Use (Top 2 Spits) owned by highway authority; subsoil remains with dedicating landowner.</a:t>
            </a:r>
          </a:p>
          <a:p>
            <a:pPr marL="0" indent="0" algn="just">
              <a:lnSpc>
                <a:spcPct val="110000"/>
              </a:lnSpc>
              <a:buNone/>
            </a:pPr>
            <a:endParaRPr lang="en-GB" sz="9800" baseline="30000" dirty="0"/>
          </a:p>
          <a:p>
            <a:pPr algn="just">
              <a:lnSpc>
                <a:spcPct val="110000"/>
              </a:lnSpc>
            </a:pPr>
            <a:endParaRPr lang="en-GB" sz="11100" baseline="30000" dirty="0"/>
          </a:p>
          <a:p>
            <a:pPr algn="just">
              <a:lnSpc>
                <a:spcPct val="110000"/>
              </a:lnSpc>
            </a:pPr>
            <a:endParaRPr lang="en-GB" sz="4400" baseline="30000" dirty="0"/>
          </a:p>
          <a:p>
            <a:pPr algn="just">
              <a:lnSpc>
                <a:spcPct val="110000"/>
              </a:lnSpc>
            </a:pPr>
            <a:endParaRPr lang="en-GB" sz="4400" baseline="30000" dirty="0"/>
          </a:p>
          <a:p>
            <a:pPr algn="just">
              <a:lnSpc>
                <a:spcPct val="110000"/>
              </a:lnSpc>
            </a:pPr>
            <a:endParaRPr lang="en-GB" sz="4400" baseline="30000" dirty="0"/>
          </a:p>
          <a:p>
            <a:pPr algn="just">
              <a:lnSpc>
                <a:spcPct val="110000"/>
              </a:lnSpc>
            </a:pPr>
            <a:endParaRPr lang="en-GB" sz="4400" baseline="30000" dirty="0"/>
          </a:p>
          <a:p>
            <a:pPr>
              <a:lnSpc>
                <a:spcPct val="110000"/>
              </a:lnSpc>
            </a:pPr>
            <a:endParaRPr lang="en-GB" sz="4800" baseline="30000" dirty="0"/>
          </a:p>
          <a:p>
            <a:endParaRPr lang="en-GB" baseline="30000" dirty="0"/>
          </a:p>
        </p:txBody>
      </p:sp>
    </p:spTree>
    <p:extLst>
      <p:ext uri="{BB962C8B-B14F-4D97-AF65-F5344CB8AC3E}">
        <p14:creationId xmlns:p14="http://schemas.microsoft.com/office/powerpoint/2010/main" val="21109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Ownership of Highway</a:t>
            </a:r>
          </a:p>
        </p:txBody>
      </p:sp>
      <p:sp>
        <p:nvSpPr>
          <p:cNvPr id="3" name="Content Placeholder 2"/>
          <p:cNvSpPr>
            <a:spLocks noGrp="1"/>
          </p:cNvSpPr>
          <p:nvPr>
            <p:ph idx="1"/>
          </p:nvPr>
        </p:nvSpPr>
        <p:spPr>
          <a:xfrm>
            <a:off x="628649" y="1825625"/>
            <a:ext cx="7686675" cy="3660775"/>
          </a:xfrm>
        </p:spPr>
        <p:txBody>
          <a:bodyPr>
            <a:normAutofit/>
          </a:bodyPr>
          <a:lstStyle/>
          <a:p>
            <a:pPr marL="0" indent="0" algn="just">
              <a:lnSpc>
                <a:spcPct val="110000"/>
              </a:lnSpc>
              <a:buNone/>
            </a:pPr>
            <a:r>
              <a:rPr lang="en-GB" sz="4200" baseline="30000" dirty="0"/>
              <a:t>Established common law principle: Existence of a highway does not destroy landowner’s interest in land over which it passes.</a:t>
            </a:r>
          </a:p>
          <a:p>
            <a:pPr marL="0" indent="0" algn="just">
              <a:lnSpc>
                <a:spcPct val="110000"/>
              </a:lnSpc>
              <a:buNone/>
            </a:pPr>
            <a:r>
              <a:rPr lang="en-GB" sz="4200" baseline="30000" dirty="0"/>
              <a:t>Landowner who dedicates a highway over his land gives to public only a right of passage over land and retains all other rights of ownership which are not inconsistent with right of passage. </a:t>
            </a:r>
          </a:p>
          <a:p>
            <a:pPr marL="0" indent="0" algn="just">
              <a:lnSpc>
                <a:spcPct val="110000"/>
              </a:lnSpc>
              <a:buNone/>
            </a:pPr>
            <a:endParaRPr lang="en-GB" sz="4200" baseline="30000" dirty="0"/>
          </a:p>
          <a:p>
            <a:pPr marL="0" indent="0" algn="just">
              <a:lnSpc>
                <a:spcPct val="110000"/>
              </a:lnSpc>
              <a:buNone/>
            </a:pPr>
            <a:endParaRPr lang="en-GB" sz="4200" baseline="30000" dirty="0"/>
          </a:p>
          <a:p>
            <a:pPr marL="0" indent="0" algn="just">
              <a:lnSpc>
                <a:spcPct val="110000"/>
              </a:lnSpc>
              <a:buNone/>
            </a:pPr>
            <a:endParaRPr lang="en-GB" sz="9800" baseline="30000" dirty="0"/>
          </a:p>
          <a:p>
            <a:pPr algn="just">
              <a:lnSpc>
                <a:spcPct val="110000"/>
              </a:lnSpc>
            </a:pPr>
            <a:endParaRPr lang="en-GB" sz="11100" baseline="30000" dirty="0"/>
          </a:p>
          <a:p>
            <a:pPr algn="just">
              <a:lnSpc>
                <a:spcPct val="110000"/>
              </a:lnSpc>
            </a:pPr>
            <a:endParaRPr lang="en-GB" sz="4400" baseline="30000" dirty="0"/>
          </a:p>
          <a:p>
            <a:pPr algn="just">
              <a:lnSpc>
                <a:spcPct val="110000"/>
              </a:lnSpc>
            </a:pPr>
            <a:endParaRPr lang="en-GB" sz="4400" baseline="30000" dirty="0"/>
          </a:p>
          <a:p>
            <a:pPr algn="just">
              <a:lnSpc>
                <a:spcPct val="110000"/>
              </a:lnSpc>
            </a:pPr>
            <a:endParaRPr lang="en-GB" sz="4400" baseline="30000" dirty="0"/>
          </a:p>
          <a:p>
            <a:pPr algn="just">
              <a:lnSpc>
                <a:spcPct val="110000"/>
              </a:lnSpc>
            </a:pPr>
            <a:endParaRPr lang="en-GB" sz="4400" baseline="30000" dirty="0"/>
          </a:p>
          <a:p>
            <a:pPr>
              <a:lnSpc>
                <a:spcPct val="110000"/>
              </a:lnSpc>
            </a:pPr>
            <a:endParaRPr lang="en-GB" sz="4800" baseline="30000" dirty="0"/>
          </a:p>
          <a:p>
            <a:endParaRPr lang="en-GB" baseline="30000" dirty="0"/>
          </a:p>
        </p:txBody>
      </p:sp>
    </p:spTree>
    <p:extLst>
      <p:ext uri="{BB962C8B-B14F-4D97-AF65-F5344CB8AC3E}">
        <p14:creationId xmlns:p14="http://schemas.microsoft.com/office/powerpoint/2010/main" val="3951454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Ownership of Highway</a:t>
            </a:r>
          </a:p>
        </p:txBody>
      </p:sp>
      <p:sp>
        <p:nvSpPr>
          <p:cNvPr id="3" name="Content Placeholder 2"/>
          <p:cNvSpPr>
            <a:spLocks noGrp="1"/>
          </p:cNvSpPr>
          <p:nvPr>
            <p:ph idx="1"/>
          </p:nvPr>
        </p:nvSpPr>
        <p:spPr>
          <a:xfrm>
            <a:off x="628649" y="1825625"/>
            <a:ext cx="7686675" cy="3660775"/>
          </a:xfrm>
        </p:spPr>
        <p:txBody>
          <a:bodyPr>
            <a:normAutofit/>
          </a:bodyPr>
          <a:lstStyle/>
          <a:p>
            <a:pPr marL="0" indent="0" algn="just">
              <a:lnSpc>
                <a:spcPct val="110000"/>
              </a:lnSpc>
              <a:buNone/>
            </a:pPr>
            <a:r>
              <a:rPr lang="en-GB" sz="4200" baseline="30000" dirty="0"/>
              <a:t>For new highways constructed by a local highway authority, they will often have acquired whole of land on which highway is to be constructed or improved by agreement or by compulsory purchase.</a:t>
            </a:r>
          </a:p>
          <a:p>
            <a:pPr marL="0" indent="0" algn="just">
              <a:lnSpc>
                <a:spcPct val="110000"/>
              </a:lnSpc>
              <a:buNone/>
            </a:pPr>
            <a:r>
              <a:rPr lang="en-GB" sz="4200" baseline="30000" dirty="0"/>
              <a:t>But for highways which have grown up over time, ownership remains with the dedicating landowner.</a:t>
            </a:r>
          </a:p>
          <a:p>
            <a:pPr marL="0" indent="0" algn="just">
              <a:lnSpc>
                <a:spcPct val="110000"/>
              </a:lnSpc>
              <a:buNone/>
            </a:pPr>
            <a:endParaRPr lang="en-GB" sz="4200" baseline="30000" dirty="0"/>
          </a:p>
          <a:p>
            <a:pPr marL="0" indent="0" algn="just">
              <a:lnSpc>
                <a:spcPct val="110000"/>
              </a:lnSpc>
              <a:buNone/>
            </a:pPr>
            <a:endParaRPr lang="en-GB" sz="9800" baseline="30000" dirty="0"/>
          </a:p>
          <a:p>
            <a:pPr algn="just">
              <a:lnSpc>
                <a:spcPct val="110000"/>
              </a:lnSpc>
            </a:pPr>
            <a:endParaRPr lang="en-GB" sz="11100" baseline="30000" dirty="0"/>
          </a:p>
          <a:p>
            <a:pPr algn="just">
              <a:lnSpc>
                <a:spcPct val="110000"/>
              </a:lnSpc>
            </a:pPr>
            <a:endParaRPr lang="en-GB" sz="4400" baseline="30000" dirty="0"/>
          </a:p>
          <a:p>
            <a:pPr algn="just">
              <a:lnSpc>
                <a:spcPct val="110000"/>
              </a:lnSpc>
            </a:pPr>
            <a:endParaRPr lang="en-GB" sz="4400" baseline="30000" dirty="0"/>
          </a:p>
          <a:p>
            <a:pPr algn="just">
              <a:lnSpc>
                <a:spcPct val="110000"/>
              </a:lnSpc>
            </a:pPr>
            <a:endParaRPr lang="en-GB" sz="4400" baseline="30000" dirty="0"/>
          </a:p>
          <a:p>
            <a:pPr algn="just">
              <a:lnSpc>
                <a:spcPct val="110000"/>
              </a:lnSpc>
            </a:pPr>
            <a:endParaRPr lang="en-GB" sz="4400" baseline="30000" dirty="0"/>
          </a:p>
          <a:p>
            <a:pPr>
              <a:lnSpc>
                <a:spcPct val="110000"/>
              </a:lnSpc>
            </a:pPr>
            <a:endParaRPr lang="en-GB" sz="4800" baseline="30000" dirty="0"/>
          </a:p>
          <a:p>
            <a:endParaRPr lang="en-GB" baseline="30000" dirty="0"/>
          </a:p>
        </p:txBody>
      </p:sp>
    </p:spTree>
    <p:extLst>
      <p:ext uri="{BB962C8B-B14F-4D97-AF65-F5344CB8AC3E}">
        <p14:creationId xmlns:p14="http://schemas.microsoft.com/office/powerpoint/2010/main" val="2213627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F1EB736-891A-5C4E-8B7A-BB4DC7F48A02}"/>
              </a:ext>
            </a:extLst>
          </p:cNvPr>
          <p:cNvSpPr txBox="1">
            <a:spLocks/>
          </p:cNvSpPr>
          <p:nvPr/>
        </p:nvSpPr>
        <p:spPr>
          <a:xfrm>
            <a:off x="628650" y="365126"/>
            <a:ext cx="6882493" cy="1325563"/>
          </a:xfrm>
          <a:prstGeom prst="rect">
            <a:avLst/>
          </a:prstGeom>
        </p:spPr>
        <p:txBody>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dirty="0"/>
              <a:t>Ad Medium Filum Presumption</a:t>
            </a:r>
          </a:p>
        </p:txBody>
      </p:sp>
      <p:sp>
        <p:nvSpPr>
          <p:cNvPr id="5" name="Content Placeholder 2">
            <a:extLst>
              <a:ext uri="{FF2B5EF4-FFF2-40B4-BE49-F238E27FC236}">
                <a16:creationId xmlns:a16="http://schemas.microsoft.com/office/drawing/2014/main" id="{B87C946B-C805-5C48-A5F8-603FFFCB5CE1}"/>
              </a:ext>
            </a:extLst>
          </p:cNvPr>
          <p:cNvSpPr txBox="1">
            <a:spLocks/>
          </p:cNvSpPr>
          <p:nvPr/>
        </p:nvSpPr>
        <p:spPr>
          <a:xfrm>
            <a:off x="628649" y="1825625"/>
            <a:ext cx="8212969"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General common law presumption: Owner of land adjoining a highway is presumed to be owner of the soil of one-half of the highway, namely up to the middle line – </a:t>
            </a:r>
            <a:r>
              <a:rPr lang="en-US" dirty="0" err="1"/>
              <a:t>usque</a:t>
            </a:r>
            <a:r>
              <a:rPr lang="en-US" dirty="0"/>
              <a:t> ad medium filum </a:t>
            </a:r>
            <a:r>
              <a:rPr lang="en-US" dirty="0" err="1"/>
              <a:t>viae</a:t>
            </a:r>
            <a:r>
              <a:rPr lang="en-US" dirty="0"/>
              <a:t>.</a:t>
            </a:r>
          </a:p>
          <a:p>
            <a:r>
              <a:rPr lang="en-US" dirty="0"/>
              <a:t>Effect of presumption is that boundary of a piece of land that abuts a highway extends “ad medium filum” (to the medium line) of the highway which is co-extensive with that land. </a:t>
            </a:r>
          </a:p>
          <a:p>
            <a:endParaRPr lang="en-US" dirty="0"/>
          </a:p>
        </p:txBody>
      </p:sp>
      <p:sp>
        <p:nvSpPr>
          <p:cNvPr id="6" name="TextBox 5">
            <a:extLst>
              <a:ext uri="{FF2B5EF4-FFF2-40B4-BE49-F238E27FC236}">
                <a16:creationId xmlns:a16="http://schemas.microsoft.com/office/drawing/2014/main" id="{6994DA8D-CD16-9046-B7EC-016C400381F6}"/>
              </a:ext>
            </a:extLst>
          </p:cNvPr>
          <p:cNvSpPr txBox="1"/>
          <p:nvPr/>
        </p:nvSpPr>
        <p:spPr>
          <a:xfrm>
            <a:off x="1172817" y="234563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38413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F1EB736-891A-5C4E-8B7A-BB4DC7F48A02}"/>
              </a:ext>
            </a:extLst>
          </p:cNvPr>
          <p:cNvSpPr txBox="1">
            <a:spLocks/>
          </p:cNvSpPr>
          <p:nvPr/>
        </p:nvSpPr>
        <p:spPr>
          <a:xfrm>
            <a:off x="628650" y="365126"/>
            <a:ext cx="6882493" cy="1325563"/>
          </a:xfrm>
          <a:prstGeom prst="rect">
            <a:avLst/>
          </a:prstGeom>
        </p:spPr>
        <p:txBody>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dirty="0"/>
              <a:t>Ad Medium Filum Presumption</a:t>
            </a:r>
          </a:p>
        </p:txBody>
      </p:sp>
      <p:sp>
        <p:nvSpPr>
          <p:cNvPr id="5" name="Content Placeholder 2">
            <a:extLst>
              <a:ext uri="{FF2B5EF4-FFF2-40B4-BE49-F238E27FC236}">
                <a16:creationId xmlns:a16="http://schemas.microsoft.com/office/drawing/2014/main" id="{B87C946B-C805-5C48-A5F8-603FFFCB5CE1}"/>
              </a:ext>
            </a:extLst>
          </p:cNvPr>
          <p:cNvSpPr txBox="1">
            <a:spLocks/>
          </p:cNvSpPr>
          <p:nvPr/>
        </p:nvSpPr>
        <p:spPr>
          <a:xfrm>
            <a:off x="628649" y="1825625"/>
            <a:ext cx="8212969"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Presumption sometimes regarded as an arbitrary rule of convenience adopted as the fairest mode of solving difficulties given that the title must be in someone, but that actual knowledge of ownership may no longer exist.</a:t>
            </a:r>
          </a:p>
          <a:p>
            <a:r>
              <a:rPr lang="en-US" dirty="0"/>
              <a:t>Also been suggested that it is based on a presumption that adjoining owners each contributed half of the land required for a new highway: see Doe d </a:t>
            </a:r>
            <a:r>
              <a:rPr lang="en-US" dirty="0" err="1"/>
              <a:t>Pring</a:t>
            </a:r>
            <a:r>
              <a:rPr lang="en-US" dirty="0"/>
              <a:t> v </a:t>
            </a:r>
            <a:r>
              <a:rPr lang="en-US" dirty="0" err="1"/>
              <a:t>Pearsey</a:t>
            </a:r>
            <a:r>
              <a:rPr lang="en-US" dirty="0"/>
              <a:t> (1827) 7 B &amp; C 304 per Bayley J.</a:t>
            </a:r>
          </a:p>
        </p:txBody>
      </p:sp>
      <p:sp>
        <p:nvSpPr>
          <p:cNvPr id="6" name="TextBox 5">
            <a:extLst>
              <a:ext uri="{FF2B5EF4-FFF2-40B4-BE49-F238E27FC236}">
                <a16:creationId xmlns:a16="http://schemas.microsoft.com/office/drawing/2014/main" id="{6994DA8D-CD16-9046-B7EC-016C400381F6}"/>
              </a:ext>
            </a:extLst>
          </p:cNvPr>
          <p:cNvSpPr txBox="1"/>
          <p:nvPr/>
        </p:nvSpPr>
        <p:spPr>
          <a:xfrm>
            <a:off x="1172817" y="234563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98394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F1EB736-891A-5C4E-8B7A-BB4DC7F48A02}"/>
              </a:ext>
            </a:extLst>
          </p:cNvPr>
          <p:cNvSpPr txBox="1">
            <a:spLocks/>
          </p:cNvSpPr>
          <p:nvPr/>
        </p:nvSpPr>
        <p:spPr>
          <a:xfrm>
            <a:off x="628650" y="365126"/>
            <a:ext cx="6882493" cy="1325563"/>
          </a:xfrm>
          <a:prstGeom prst="rect">
            <a:avLst/>
          </a:prstGeom>
        </p:spPr>
        <p:txBody>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dirty="0"/>
              <a:t>Ad Medium Filum Presumption</a:t>
            </a:r>
          </a:p>
        </p:txBody>
      </p:sp>
      <p:sp>
        <p:nvSpPr>
          <p:cNvPr id="5" name="Content Placeholder 2">
            <a:extLst>
              <a:ext uri="{FF2B5EF4-FFF2-40B4-BE49-F238E27FC236}">
                <a16:creationId xmlns:a16="http://schemas.microsoft.com/office/drawing/2014/main" id="{B87C946B-C805-5C48-A5F8-603FFFCB5CE1}"/>
              </a:ext>
            </a:extLst>
          </p:cNvPr>
          <p:cNvSpPr txBox="1">
            <a:spLocks/>
          </p:cNvSpPr>
          <p:nvPr/>
        </p:nvSpPr>
        <p:spPr>
          <a:xfrm>
            <a:off x="628649" y="1825625"/>
            <a:ext cx="8212969"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r>
              <a:rPr lang="en-US" dirty="0"/>
              <a:t>If the road is a highway maintainable at public expense, the ad medium filum presumption applies only to the subsoil which is not vested in the local highway authority.</a:t>
            </a:r>
          </a:p>
          <a:p>
            <a:r>
              <a:rPr lang="en-US" dirty="0"/>
              <a:t>Presumption of law.</a:t>
            </a:r>
          </a:p>
          <a:p>
            <a:r>
              <a:rPr lang="en-US" dirty="0"/>
              <a:t>Capable of rebuttal by evidence of ownership of soil.</a:t>
            </a:r>
          </a:p>
        </p:txBody>
      </p:sp>
      <p:sp>
        <p:nvSpPr>
          <p:cNvPr id="6" name="TextBox 5">
            <a:extLst>
              <a:ext uri="{FF2B5EF4-FFF2-40B4-BE49-F238E27FC236}">
                <a16:creationId xmlns:a16="http://schemas.microsoft.com/office/drawing/2014/main" id="{6994DA8D-CD16-9046-B7EC-016C400381F6}"/>
              </a:ext>
            </a:extLst>
          </p:cNvPr>
          <p:cNvSpPr txBox="1"/>
          <p:nvPr/>
        </p:nvSpPr>
        <p:spPr>
          <a:xfrm>
            <a:off x="1172817" y="234563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32773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sp>
        <p:nvSpPr>
          <p:cNvPr id="3" name="Content Placeholder 2"/>
          <p:cNvSpPr>
            <a:spLocks noGrp="1"/>
          </p:cNvSpPr>
          <p:nvPr>
            <p:ph idx="1"/>
          </p:nvPr>
        </p:nvSpPr>
        <p:spPr>
          <a:xfrm>
            <a:off x="628649" y="1825625"/>
            <a:ext cx="7686675" cy="3660775"/>
          </a:xfrm>
        </p:spPr>
        <p:txBody>
          <a:bodyPr>
            <a:normAutofit/>
          </a:bodyPr>
          <a:lstStyle/>
          <a:p>
            <a:pPr marL="0" indent="0" algn="just">
              <a:lnSpc>
                <a:spcPct val="110000"/>
              </a:lnSpc>
              <a:buNone/>
            </a:pPr>
            <a:endParaRPr lang="en-GB" sz="4200" baseline="30000" dirty="0"/>
          </a:p>
          <a:p>
            <a:pPr marL="0" indent="0" algn="just">
              <a:lnSpc>
                <a:spcPct val="110000"/>
              </a:lnSpc>
              <a:buNone/>
            </a:pPr>
            <a:endParaRPr lang="en-GB" sz="4200" baseline="30000" dirty="0"/>
          </a:p>
          <a:p>
            <a:pPr marL="0" indent="0" algn="ctr">
              <a:lnSpc>
                <a:spcPct val="110000"/>
              </a:lnSpc>
              <a:buNone/>
            </a:pPr>
            <a:r>
              <a:rPr lang="en-GB" sz="9800" baseline="30000" dirty="0"/>
              <a:t>Any Questions</a:t>
            </a:r>
          </a:p>
          <a:p>
            <a:pPr algn="just">
              <a:lnSpc>
                <a:spcPct val="110000"/>
              </a:lnSpc>
            </a:pPr>
            <a:endParaRPr lang="en-GB" sz="11100" baseline="30000" dirty="0"/>
          </a:p>
          <a:p>
            <a:pPr algn="just">
              <a:lnSpc>
                <a:spcPct val="110000"/>
              </a:lnSpc>
            </a:pPr>
            <a:endParaRPr lang="en-GB" sz="4400" baseline="30000" dirty="0"/>
          </a:p>
          <a:p>
            <a:pPr algn="just">
              <a:lnSpc>
                <a:spcPct val="110000"/>
              </a:lnSpc>
            </a:pPr>
            <a:endParaRPr lang="en-GB" sz="4400" baseline="30000" dirty="0"/>
          </a:p>
          <a:p>
            <a:pPr algn="just">
              <a:lnSpc>
                <a:spcPct val="110000"/>
              </a:lnSpc>
            </a:pPr>
            <a:endParaRPr lang="en-GB" sz="4400" baseline="30000" dirty="0"/>
          </a:p>
          <a:p>
            <a:pPr algn="just">
              <a:lnSpc>
                <a:spcPct val="110000"/>
              </a:lnSpc>
            </a:pPr>
            <a:endParaRPr lang="en-GB" sz="4400" baseline="30000" dirty="0"/>
          </a:p>
          <a:p>
            <a:pPr>
              <a:lnSpc>
                <a:spcPct val="110000"/>
              </a:lnSpc>
            </a:pPr>
            <a:endParaRPr lang="en-GB" sz="4800" baseline="30000" dirty="0"/>
          </a:p>
          <a:p>
            <a:endParaRPr lang="en-GB" baseline="30000" dirty="0"/>
          </a:p>
        </p:txBody>
      </p:sp>
    </p:spTree>
    <p:extLst>
      <p:ext uri="{BB962C8B-B14F-4D97-AF65-F5344CB8AC3E}">
        <p14:creationId xmlns:p14="http://schemas.microsoft.com/office/powerpoint/2010/main" val="1714432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Where is Highway Boundary?</a:t>
            </a:r>
          </a:p>
        </p:txBody>
      </p:sp>
      <p:sp>
        <p:nvSpPr>
          <p:cNvPr id="3" name="Content Placeholder 2"/>
          <p:cNvSpPr>
            <a:spLocks noGrp="1"/>
          </p:cNvSpPr>
          <p:nvPr>
            <p:ph idx="1"/>
          </p:nvPr>
        </p:nvSpPr>
        <p:spPr>
          <a:xfrm>
            <a:off x="628649" y="1825625"/>
            <a:ext cx="7686675" cy="3660775"/>
          </a:xfrm>
        </p:spPr>
        <p:txBody>
          <a:bodyPr>
            <a:normAutofit/>
          </a:bodyPr>
          <a:lstStyle/>
          <a:p>
            <a:pPr marL="0" indent="0">
              <a:lnSpc>
                <a:spcPct val="110000"/>
              </a:lnSpc>
              <a:buNone/>
            </a:pPr>
            <a:endParaRPr lang="en-GB" sz="4000" b="1" baseline="30000" dirty="0"/>
          </a:p>
          <a:p>
            <a:pPr>
              <a:lnSpc>
                <a:spcPct val="110000"/>
              </a:lnSpc>
            </a:pPr>
            <a:endParaRPr lang="en-GB" sz="3600" baseline="30000" dirty="0"/>
          </a:p>
          <a:p>
            <a:endParaRPr lang="en-GB" baseline="30000" dirty="0"/>
          </a:p>
        </p:txBody>
      </p:sp>
      <p:pic>
        <p:nvPicPr>
          <p:cNvPr id="7" name="Picture 6">
            <a:extLst>
              <a:ext uri="{FF2B5EF4-FFF2-40B4-BE49-F238E27FC236}">
                <a16:creationId xmlns:a16="http://schemas.microsoft.com/office/drawing/2014/main" id="{76D640A4-F2D8-4048-9535-A18867B85FB0}"/>
              </a:ext>
            </a:extLst>
          </p:cNvPr>
          <p:cNvPicPr>
            <a:picLocks noChangeAspect="1"/>
          </p:cNvPicPr>
          <p:nvPr/>
        </p:nvPicPr>
        <p:blipFill>
          <a:blip r:embed="rId2"/>
          <a:stretch>
            <a:fillRect/>
          </a:stretch>
        </p:blipFill>
        <p:spPr>
          <a:xfrm>
            <a:off x="1695450" y="1690689"/>
            <a:ext cx="5753100" cy="3924300"/>
          </a:xfrm>
          <a:prstGeom prst="rect">
            <a:avLst/>
          </a:prstGeom>
        </p:spPr>
      </p:pic>
    </p:spTree>
    <p:extLst>
      <p:ext uri="{BB962C8B-B14F-4D97-AF65-F5344CB8AC3E}">
        <p14:creationId xmlns:p14="http://schemas.microsoft.com/office/powerpoint/2010/main" val="2410910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Where is Highway Boundary?</a:t>
            </a:r>
          </a:p>
        </p:txBody>
      </p:sp>
      <p:sp>
        <p:nvSpPr>
          <p:cNvPr id="3" name="Content Placeholder 2"/>
          <p:cNvSpPr>
            <a:spLocks noGrp="1"/>
          </p:cNvSpPr>
          <p:nvPr>
            <p:ph idx="1"/>
          </p:nvPr>
        </p:nvSpPr>
        <p:spPr>
          <a:xfrm>
            <a:off x="628649" y="1825625"/>
            <a:ext cx="7686675" cy="3660775"/>
          </a:xfrm>
        </p:spPr>
        <p:txBody>
          <a:bodyPr>
            <a:normAutofit/>
          </a:bodyPr>
          <a:lstStyle/>
          <a:p>
            <a:pPr marL="0" indent="0">
              <a:lnSpc>
                <a:spcPct val="110000"/>
              </a:lnSpc>
              <a:buNone/>
            </a:pPr>
            <a:endParaRPr lang="en-GB" sz="4000" b="1" baseline="30000" dirty="0"/>
          </a:p>
          <a:p>
            <a:pPr>
              <a:lnSpc>
                <a:spcPct val="110000"/>
              </a:lnSpc>
            </a:pPr>
            <a:endParaRPr lang="en-GB" sz="3600" baseline="30000" dirty="0"/>
          </a:p>
          <a:p>
            <a:endParaRPr lang="en-GB" baseline="30000" dirty="0"/>
          </a:p>
        </p:txBody>
      </p:sp>
      <p:pic>
        <p:nvPicPr>
          <p:cNvPr id="8" name="Content Placeholder 3">
            <a:extLst>
              <a:ext uri="{FF2B5EF4-FFF2-40B4-BE49-F238E27FC236}">
                <a16:creationId xmlns:a16="http://schemas.microsoft.com/office/drawing/2014/main" id="{BF447606-3AA7-1246-A0FB-83A0ECCEFB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5025" y="1825625"/>
            <a:ext cx="6072188" cy="3729038"/>
          </a:xfrm>
          <a:prstGeom prst="rect">
            <a:avLst/>
          </a:prstGeom>
        </p:spPr>
      </p:pic>
    </p:spTree>
    <p:extLst>
      <p:ext uri="{BB962C8B-B14F-4D97-AF65-F5344CB8AC3E}">
        <p14:creationId xmlns:p14="http://schemas.microsoft.com/office/powerpoint/2010/main" val="4102116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Hedge to Hedge Presumption</a:t>
            </a:r>
          </a:p>
        </p:txBody>
      </p:sp>
      <p:sp>
        <p:nvSpPr>
          <p:cNvPr id="3" name="Content Placeholder 2"/>
          <p:cNvSpPr>
            <a:spLocks noGrp="1"/>
          </p:cNvSpPr>
          <p:nvPr>
            <p:ph idx="1"/>
          </p:nvPr>
        </p:nvSpPr>
        <p:spPr>
          <a:xfrm>
            <a:off x="628649" y="1825625"/>
            <a:ext cx="7686675" cy="3660775"/>
          </a:xfrm>
        </p:spPr>
        <p:txBody>
          <a:bodyPr>
            <a:normAutofit fontScale="92500" lnSpcReduction="10000"/>
          </a:bodyPr>
          <a:lstStyle/>
          <a:p>
            <a:pPr>
              <a:lnSpc>
                <a:spcPct val="110000"/>
              </a:lnSpc>
            </a:pPr>
            <a:endParaRPr lang="en-GB" sz="4400" baseline="30000" dirty="0"/>
          </a:p>
          <a:p>
            <a:pPr>
              <a:lnSpc>
                <a:spcPct val="110000"/>
              </a:lnSpc>
            </a:pPr>
            <a:r>
              <a:rPr lang="en-GB" sz="4800" baseline="30000" dirty="0"/>
              <a:t>Not a legal presumption.</a:t>
            </a:r>
          </a:p>
          <a:p>
            <a:pPr>
              <a:lnSpc>
                <a:spcPct val="110000"/>
              </a:lnSpc>
            </a:pPr>
            <a:r>
              <a:rPr lang="en-GB" sz="4800" baseline="30000" dirty="0"/>
              <a:t>Useful rule of thumb where most obvious explanation for existence of the hedge or fence is to separate adjoining land and where no other explanation for position of hedge or fence is forthcoming.</a:t>
            </a:r>
          </a:p>
          <a:p>
            <a:endParaRPr lang="en-GB" baseline="30000" dirty="0"/>
          </a:p>
        </p:txBody>
      </p:sp>
    </p:spTree>
    <p:extLst>
      <p:ext uri="{BB962C8B-B14F-4D97-AF65-F5344CB8AC3E}">
        <p14:creationId xmlns:p14="http://schemas.microsoft.com/office/powerpoint/2010/main" val="1119466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Hedge to Hedge Presumption</a:t>
            </a:r>
          </a:p>
        </p:txBody>
      </p:sp>
      <p:sp>
        <p:nvSpPr>
          <p:cNvPr id="3" name="Content Placeholder 2"/>
          <p:cNvSpPr>
            <a:spLocks noGrp="1"/>
          </p:cNvSpPr>
          <p:nvPr>
            <p:ph idx="1"/>
          </p:nvPr>
        </p:nvSpPr>
        <p:spPr>
          <a:xfrm>
            <a:off x="628649" y="1825625"/>
            <a:ext cx="7686675" cy="3660775"/>
          </a:xfrm>
        </p:spPr>
        <p:txBody>
          <a:bodyPr>
            <a:normAutofit fontScale="25000" lnSpcReduction="20000"/>
          </a:bodyPr>
          <a:lstStyle/>
          <a:p>
            <a:pPr marL="0" indent="0" algn="ctr">
              <a:lnSpc>
                <a:spcPct val="110000"/>
              </a:lnSpc>
              <a:buNone/>
            </a:pPr>
            <a:endParaRPr lang="en-GB" sz="9800" b="1" baseline="30000" dirty="0"/>
          </a:p>
          <a:p>
            <a:pPr marL="0" indent="0" algn="ctr">
              <a:lnSpc>
                <a:spcPct val="110000"/>
              </a:lnSpc>
              <a:buNone/>
            </a:pPr>
            <a:r>
              <a:rPr lang="en-GB" sz="14400" b="1" baseline="30000" dirty="0"/>
              <a:t>Hale v Norfolk County Council [2001] Ch 717</a:t>
            </a:r>
            <a:endParaRPr lang="en-GB" sz="14400" baseline="30000" dirty="0"/>
          </a:p>
          <a:p>
            <a:pPr marL="0" indent="0">
              <a:lnSpc>
                <a:spcPct val="110000"/>
              </a:lnSpc>
              <a:buNone/>
            </a:pPr>
            <a:r>
              <a:rPr lang="en-GB" sz="12800" baseline="30000" dirty="0"/>
              <a:t>“. . . the presumption of dedication of all the land running between hedges or fences can only arise if there is reason to suppose that the hedge or fence was erected by reference to the highway: that is, to separate the land over which there was to be no public right of way from the land over which there was to be such a right. Where matters are lost in the mists of time, it must often be possible to draw such an inference from the layout on the ground. In a conventional road running between hedges or fences, even if the verges are of varying widths and shapes, this may well be the obvious conclusion.”</a:t>
            </a:r>
          </a:p>
          <a:p>
            <a:pPr>
              <a:lnSpc>
                <a:spcPct val="110000"/>
              </a:lnSpc>
            </a:pPr>
            <a:endParaRPr lang="en-GB" sz="4800" baseline="30000" dirty="0"/>
          </a:p>
          <a:p>
            <a:endParaRPr lang="en-GB" baseline="30000" dirty="0"/>
          </a:p>
        </p:txBody>
      </p:sp>
    </p:spTree>
    <p:extLst>
      <p:ext uri="{BB962C8B-B14F-4D97-AF65-F5344CB8AC3E}">
        <p14:creationId xmlns:p14="http://schemas.microsoft.com/office/powerpoint/2010/main" val="1025570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Hedge to Hedge Presumption</a:t>
            </a:r>
          </a:p>
        </p:txBody>
      </p:sp>
      <p:sp>
        <p:nvSpPr>
          <p:cNvPr id="3" name="Content Placeholder 2"/>
          <p:cNvSpPr>
            <a:spLocks noGrp="1"/>
          </p:cNvSpPr>
          <p:nvPr>
            <p:ph idx="1"/>
          </p:nvPr>
        </p:nvSpPr>
        <p:spPr>
          <a:xfrm>
            <a:off x="628649" y="1825625"/>
            <a:ext cx="7686675" cy="3660775"/>
          </a:xfrm>
        </p:spPr>
        <p:txBody>
          <a:bodyPr>
            <a:normAutofit/>
          </a:bodyPr>
          <a:lstStyle/>
          <a:p>
            <a:pPr marL="0" indent="0" algn="ctr">
              <a:lnSpc>
                <a:spcPct val="110000"/>
              </a:lnSpc>
              <a:buNone/>
            </a:pPr>
            <a:endParaRPr lang="en-GB" sz="9800" b="1" baseline="30000" dirty="0"/>
          </a:p>
          <a:p>
            <a:pPr>
              <a:lnSpc>
                <a:spcPct val="110000"/>
              </a:lnSpc>
            </a:pPr>
            <a:endParaRPr lang="en-GB" sz="4800" baseline="30000" dirty="0"/>
          </a:p>
          <a:p>
            <a:endParaRPr lang="en-GB" baseline="30000" dirty="0"/>
          </a:p>
        </p:txBody>
      </p:sp>
      <p:pic>
        <p:nvPicPr>
          <p:cNvPr id="4" name="Picture 2" descr="Image result for highway hedges">
            <a:extLst>
              <a:ext uri="{FF2B5EF4-FFF2-40B4-BE49-F238E27FC236}">
                <a16:creationId xmlns:a16="http://schemas.microsoft.com/office/drawing/2014/main" id="{841AC1FE-431F-8B46-8DFA-47BD634421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28613" y="1690688"/>
            <a:ext cx="7802563" cy="4095750"/>
          </a:xfrm>
          <a:prstGeom prst="rect">
            <a:avLst/>
          </a:prstGeom>
          <a:noFill/>
        </p:spPr>
      </p:pic>
    </p:spTree>
    <p:extLst>
      <p:ext uri="{BB962C8B-B14F-4D97-AF65-F5344CB8AC3E}">
        <p14:creationId xmlns:p14="http://schemas.microsoft.com/office/powerpoint/2010/main" val="2611978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Ditches</a:t>
            </a:r>
          </a:p>
        </p:txBody>
      </p:sp>
      <p:sp>
        <p:nvSpPr>
          <p:cNvPr id="3" name="Content Placeholder 2"/>
          <p:cNvSpPr>
            <a:spLocks noGrp="1"/>
          </p:cNvSpPr>
          <p:nvPr>
            <p:ph idx="1"/>
          </p:nvPr>
        </p:nvSpPr>
        <p:spPr>
          <a:xfrm>
            <a:off x="628649" y="1825625"/>
            <a:ext cx="7686675" cy="3660775"/>
          </a:xfrm>
        </p:spPr>
        <p:txBody>
          <a:bodyPr>
            <a:normAutofit lnSpcReduction="10000"/>
          </a:bodyPr>
          <a:lstStyle/>
          <a:p>
            <a:pPr algn="just">
              <a:lnSpc>
                <a:spcPct val="110000"/>
              </a:lnSpc>
            </a:pPr>
            <a:r>
              <a:rPr lang="en-GB" sz="4400" baseline="30000" dirty="0"/>
              <a:t>In general the public won’t ever have been able to pass or re-pass over the line of a ditch.</a:t>
            </a:r>
          </a:p>
          <a:p>
            <a:pPr algn="just">
              <a:lnSpc>
                <a:spcPct val="110000"/>
              </a:lnSpc>
            </a:pPr>
            <a:r>
              <a:rPr lang="en-GB" sz="4400" baseline="30000" dirty="0"/>
              <a:t>Question of evidence.</a:t>
            </a:r>
          </a:p>
          <a:p>
            <a:pPr algn="just">
              <a:lnSpc>
                <a:spcPct val="110000"/>
              </a:lnSpc>
            </a:pPr>
            <a:r>
              <a:rPr lang="en-GB" sz="4400" baseline="30000" dirty="0"/>
              <a:t>Conventional view is edge of highway is likely to be on highway side of a ditch unless there is evidence it was constructed by a highway authority.</a:t>
            </a:r>
          </a:p>
          <a:p>
            <a:pPr>
              <a:lnSpc>
                <a:spcPct val="110000"/>
              </a:lnSpc>
            </a:pPr>
            <a:endParaRPr lang="en-GB" sz="4800" baseline="30000" dirty="0"/>
          </a:p>
          <a:p>
            <a:endParaRPr lang="en-GB" baseline="30000" dirty="0"/>
          </a:p>
        </p:txBody>
      </p:sp>
    </p:spTree>
    <p:extLst>
      <p:ext uri="{BB962C8B-B14F-4D97-AF65-F5344CB8AC3E}">
        <p14:creationId xmlns:p14="http://schemas.microsoft.com/office/powerpoint/2010/main" val="4248842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Importance of Function of Ditch</a:t>
            </a:r>
          </a:p>
        </p:txBody>
      </p:sp>
      <p:sp>
        <p:nvSpPr>
          <p:cNvPr id="3" name="Content Placeholder 2"/>
          <p:cNvSpPr>
            <a:spLocks noGrp="1"/>
          </p:cNvSpPr>
          <p:nvPr>
            <p:ph idx="1"/>
          </p:nvPr>
        </p:nvSpPr>
        <p:spPr>
          <a:xfrm>
            <a:off x="628649" y="1825625"/>
            <a:ext cx="7686675" cy="3660775"/>
          </a:xfrm>
        </p:spPr>
        <p:txBody>
          <a:bodyPr>
            <a:normAutofit/>
          </a:bodyPr>
          <a:lstStyle/>
          <a:p>
            <a:pPr marL="0" indent="0" algn="just">
              <a:lnSpc>
                <a:spcPct val="110000"/>
              </a:lnSpc>
              <a:buNone/>
            </a:pPr>
            <a:r>
              <a:rPr lang="en-GB" sz="4400" baseline="30000" dirty="0"/>
              <a:t>Highway authorities have had power to construct ditches to drain highways since 1835 and if a ditch drains a highway it may be regarded as being part of that highway.</a:t>
            </a:r>
          </a:p>
          <a:p>
            <a:pPr marL="0" indent="0" algn="just">
              <a:lnSpc>
                <a:spcPct val="110000"/>
              </a:lnSpc>
              <a:buNone/>
            </a:pPr>
            <a:r>
              <a:rPr lang="en-GB" sz="4400" baseline="30000" dirty="0"/>
              <a:t>However, be aware of powers of highway authorities to construct and use drains and ditches outside highway: s.100 Highways Act.</a:t>
            </a:r>
          </a:p>
          <a:p>
            <a:pPr algn="just">
              <a:lnSpc>
                <a:spcPct val="110000"/>
              </a:lnSpc>
            </a:pPr>
            <a:endParaRPr lang="en-GB" sz="4400" baseline="30000" dirty="0"/>
          </a:p>
          <a:p>
            <a:pPr algn="just">
              <a:lnSpc>
                <a:spcPct val="110000"/>
              </a:lnSpc>
            </a:pPr>
            <a:endParaRPr lang="en-GB" sz="4400" baseline="30000" dirty="0"/>
          </a:p>
          <a:p>
            <a:pPr algn="just">
              <a:lnSpc>
                <a:spcPct val="110000"/>
              </a:lnSpc>
            </a:pPr>
            <a:endParaRPr lang="en-GB" sz="4400" baseline="30000" dirty="0"/>
          </a:p>
          <a:p>
            <a:pPr>
              <a:lnSpc>
                <a:spcPct val="110000"/>
              </a:lnSpc>
            </a:pPr>
            <a:endParaRPr lang="en-GB" sz="4800" baseline="30000" dirty="0"/>
          </a:p>
          <a:p>
            <a:endParaRPr lang="en-GB" baseline="30000" dirty="0"/>
          </a:p>
        </p:txBody>
      </p:sp>
    </p:spTree>
    <p:extLst>
      <p:ext uri="{BB962C8B-B14F-4D97-AF65-F5344CB8AC3E}">
        <p14:creationId xmlns:p14="http://schemas.microsoft.com/office/powerpoint/2010/main" val="3949402151"/>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78BDE9"/>
      </a:accent1>
      <a:accent2>
        <a:srgbClr val="33377B"/>
      </a:accent2>
      <a:accent3>
        <a:srgbClr val="B9B8AE"/>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INGS POWERPOINT TEMPLATE 2018" id="{B50DB149-6D8D-41E7-85E4-2359C6B57791}" vid="{7755A5AA-BA2D-498D-93C4-0645E69B78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499</TotalTime>
  <Words>1332</Words>
  <Application>Microsoft Office PowerPoint</Application>
  <PresentationFormat>On-screen Show (4:3)</PresentationFormat>
  <Paragraphs>201</Paragraphs>
  <Slides>27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THE PHYSICAL EXTENT OF A HIGHWAY</vt:lpstr>
      <vt:lpstr>Where is Highway Boundary?</vt:lpstr>
      <vt:lpstr>Where is Highway Boundary?</vt:lpstr>
      <vt:lpstr>Where is Highway Boundary?</vt:lpstr>
      <vt:lpstr>Hedge to Hedge Presumption</vt:lpstr>
      <vt:lpstr>Hedge to Hedge Presumption</vt:lpstr>
      <vt:lpstr>Hedge to Hedge Presumption</vt:lpstr>
      <vt:lpstr>Ditches</vt:lpstr>
      <vt:lpstr>Importance of Function of Ditch</vt:lpstr>
      <vt:lpstr>Presumptions do not always apply</vt:lpstr>
      <vt:lpstr>Verges</vt:lpstr>
      <vt:lpstr>Practical Considerations</vt:lpstr>
      <vt:lpstr>Practical Considerations</vt:lpstr>
      <vt:lpstr>Highway and Highway Land</vt:lpstr>
      <vt:lpstr>Highway Structures</vt:lpstr>
      <vt:lpstr>Highway Structures</vt:lpstr>
      <vt:lpstr>Depth of Highway</vt:lpstr>
      <vt:lpstr>Depth of Highway</vt:lpstr>
      <vt:lpstr>Depth of Highway</vt:lpstr>
      <vt:lpstr>Depth of Highway</vt:lpstr>
      <vt:lpstr>Ownership of Highway</vt:lpstr>
      <vt:lpstr>Ownership of Highway</vt:lpstr>
      <vt:lpstr>Ownership of Highway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KINGS POWERPOINT</dc:title>
  <dc:creator>Marketing</dc:creator>
  <cp:lastModifiedBy>Marion Borman</cp:lastModifiedBy>
  <cp:revision>105</cp:revision>
  <dcterms:created xsi:type="dcterms:W3CDTF">2018-01-17T11:19:08Z</dcterms:created>
  <dcterms:modified xsi:type="dcterms:W3CDTF">2021-10-25T07:54:24Z</dcterms:modified>
</cp:coreProperties>
</file>